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m4a" ContentType="audi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3" d="100"/>
          <a:sy n="93" d="100"/>
        </p:scale>
        <p:origin x="-96" y="-4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5" name="Shape 95"/>
          <p:cNvSpPr>
            <a:spLocks noGrp="1" noRot="1" noChangeAspect="1"/>
          </p:cNvSpPr>
          <p:nvPr>
            <p:ph type="sldImg"/>
          </p:nvPr>
        </p:nvSpPr>
        <p:spPr>
          <a:xfrm>
            <a:off x="1143000" y="685800"/>
            <a:ext cx="4572000" cy="3429000"/>
          </a:xfrm>
          <a:prstGeom prst="rect">
            <a:avLst/>
          </a:prstGeom>
        </p:spPr>
        <p:txBody>
          <a:bodyPr/>
          <a:lstStyle/>
          <a:p>
            <a:endParaRPr/>
          </a:p>
        </p:txBody>
      </p:sp>
      <p:sp>
        <p:nvSpPr>
          <p:cNvPr id="96" name="Shape 9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555658218"/>
      </p:ext>
    </p:extLst>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3"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4"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2"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5"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3"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4"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2"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3"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1"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2"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atin typeface="+mn-lt"/>
                <a:ea typeface="+mn-ea"/>
                <a:cs typeface="+mn-cs"/>
                <a:sym typeface="Helvetica"/>
              </a:defRPr>
            </a:lvl1pPr>
            <a:lvl2pPr>
              <a:spcBef>
                <a:spcPts val="500"/>
              </a:spcBef>
              <a:buFontTx/>
              <a:defRPr sz="2400" b="1">
                <a:latin typeface="+mn-lt"/>
                <a:ea typeface="+mn-ea"/>
                <a:cs typeface="+mn-cs"/>
                <a:sym typeface="Helvetica"/>
              </a:defRPr>
            </a:lvl2pPr>
            <a:lvl3pPr marL="0" indent="914400">
              <a:spcBef>
                <a:spcPts val="500"/>
              </a:spcBef>
              <a:buSzTx/>
              <a:buFontTx/>
              <a:buNone/>
              <a:defRPr sz="2400" b="1">
                <a:latin typeface="+mn-lt"/>
                <a:ea typeface="+mn-ea"/>
                <a:cs typeface="+mn-cs"/>
                <a:sym typeface="Helvetica"/>
              </a:defRPr>
            </a:lvl3pPr>
            <a:lvl4pPr marL="0" indent="1371600">
              <a:spcBef>
                <a:spcPts val="500"/>
              </a:spcBef>
              <a:buSzTx/>
              <a:buFontTx/>
              <a:buNone/>
              <a:defRPr sz="2400" b="1">
                <a:latin typeface="+mn-lt"/>
                <a:ea typeface="+mn-ea"/>
                <a:cs typeface="+mn-cs"/>
                <a:sym typeface="Helvetica"/>
              </a:defRPr>
            </a:lvl4pPr>
            <a:lvl5pPr marL="0" indent="1828800">
              <a:spcBef>
                <a:spcPts val="500"/>
              </a:spcBef>
              <a:buSzTx/>
              <a:buFontTx/>
              <a:buNone/>
              <a:defRPr sz="2400" b="1">
                <a:latin typeface="+mn-lt"/>
                <a:ea typeface="+mn-ea"/>
                <a:cs typeface="+mn-cs"/>
                <a:sym typeface="Helvetica"/>
              </a:defRPr>
            </a:lvl5pPr>
          </a:lstStyle>
          <a:p>
            <a:r>
              <a:t>正文级别 1</a:t>
            </a:r>
          </a:p>
          <a:p>
            <a:pPr lvl="1"/>
            <a:r>
              <a:t>正文级别 2</a:t>
            </a:r>
          </a:p>
          <a:p>
            <a:pPr lvl="2"/>
            <a:r>
              <a:t>正文级别 3</a:t>
            </a:r>
          </a:p>
          <a:p>
            <a:pPr lvl="3"/>
            <a:r>
              <a:t>正文级别 4</a:t>
            </a:r>
          </a:p>
          <a:p>
            <a:pPr lvl="4"/>
            <a:r>
              <a:t>正文级别 5</a:t>
            </a:r>
          </a:p>
        </p:txBody>
      </p:sp>
      <p:sp>
        <p:nvSpPr>
          <p:cNvPr id="53"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latin typeface="+mn-lt"/>
                <a:ea typeface="+mn-ea"/>
                <a:cs typeface="+mn-cs"/>
                <a:sym typeface="Helvetica"/>
              </a:defRPr>
            </a:pPr>
            <a:endParaRPr/>
          </a:p>
        </p:txBody>
      </p:sp>
      <p:sp>
        <p:nvSpPr>
          <p:cNvPr id="5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1"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6"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7"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78"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7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6"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7"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88"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8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5"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5"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9.emf"/><Relationship Id="rId1" Type="http://schemas.microsoft.com/office/2007/relationships/media" Target="../media/media33.m4a"/><Relationship Id="rId2" Type="http://schemas.openxmlformats.org/officeDocument/2006/relationships/audio" Target="../media/media33.m4a"/></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4.m4a"/><Relationship Id="rId2" Type="http://schemas.openxmlformats.org/officeDocument/2006/relationships/audio" Target="../media/media34.m4a"/></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5.m4a"/><Relationship Id="rId2" Type="http://schemas.openxmlformats.org/officeDocument/2006/relationships/audio" Target="../media/media35.m4a"/></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latin typeface="MS Reference Sans Serif"/>
                <a:ea typeface="MS Reference Sans Serif"/>
                <a:cs typeface="MS Reference Sans Serif"/>
                <a:sym typeface="MS Reference Sans Serif"/>
              </a:defRPr>
            </a:pPr>
            <a:r>
              <a:t>Sometime called </a:t>
            </a:r>
            <a:r>
              <a:rPr>
                <a:solidFill>
                  <a:srgbClr val="FF0000"/>
                </a:solidFill>
              </a:rPr>
              <a:t>white-box testing</a:t>
            </a:r>
          </a:p>
          <a:p>
            <a:pPr>
              <a:defRPr>
                <a:solidFill>
                  <a:srgbClr val="FF0000"/>
                </a:solidFill>
                <a:latin typeface="MS Reference Sans Serif"/>
                <a:ea typeface="MS Reference Sans Serif"/>
                <a:cs typeface="MS Reference Sans Serif"/>
                <a:sym typeface="MS Reference Sans Serif"/>
              </a:defRPr>
            </a:pPr>
            <a:r>
              <a:t>Derivation of test cases according to program </a:t>
            </a:r>
            <a:br/>
            <a:r>
              <a:t>structure</a:t>
            </a:r>
            <a:r>
              <a:rPr>
                <a:solidFill>
                  <a:srgbClr val="46424D"/>
                </a:solidFill>
              </a:rPr>
              <a:t>. Knowledge of the program is used to identify additional test cases</a:t>
            </a:r>
          </a:p>
          <a:p>
            <a:pPr>
              <a:defRPr>
                <a:latin typeface="MS Reference Sans Serif"/>
                <a:ea typeface="MS Reference Sans Serif"/>
                <a:cs typeface="MS Reference Sans Serif"/>
                <a:sym typeface="MS Reference Sans Serif"/>
              </a:defRPr>
            </a:pPr>
            <a:r>
              <a:t>Objective is to exercise all program statements </a:t>
            </a:r>
            <a:br/>
            <a:r>
              <a:t>(not all path combinations)</a:t>
            </a:r>
          </a:p>
        </p:txBody>
      </p:sp>
      <p:sp>
        <p:nvSpPr>
          <p:cNvPr id="99"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Structural testing</a:t>
            </a:r>
          </a:p>
        </p:txBody>
      </p:sp>
      <p:pic>
        <p:nvPicPr>
          <p:cNvPr id="1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465791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37" name="Title 1"/>
          <p:cNvSpPr txBox="1">
            <a:spLocks noGrp="1"/>
          </p:cNvSpPr>
          <p:nvPr>
            <p:ph type="title"/>
          </p:nvPr>
        </p:nvSpPr>
        <p:spPr>
          <a:xfrm>
            <a:off x="457199" y="274638"/>
            <a:ext cx="7293234" cy="1143001"/>
          </a:xfrm>
          <a:prstGeom prst="rect">
            <a:avLst/>
          </a:prstGeom>
        </p:spPr>
        <p:txBody>
          <a:bodyPr/>
          <a:lstStyle/>
          <a:p>
            <a:r>
              <a:t>Interface testing </a:t>
            </a:r>
          </a:p>
        </p:txBody>
      </p:sp>
      <p:pic>
        <p:nvPicPr>
          <p:cNvPr id="138" name="Content Placeholder 3" descr="Content Placeholder 3"/>
          <p:cNvPicPr>
            <a:picLocks noChangeAspect="1"/>
          </p:cNvPicPr>
          <p:nvPr/>
        </p:nvPicPr>
        <p:blipFill>
          <a:blip r:embed="rId4">
            <a:extLst/>
          </a:blip>
          <a:stretch>
            <a:fillRect/>
          </a:stretch>
        </p:blipFill>
        <p:spPr>
          <a:xfrm>
            <a:off x="2162584" y="1600200"/>
            <a:ext cx="4818832" cy="4525963"/>
          </a:xfrm>
          <a:prstGeom prst="rect">
            <a:avLst/>
          </a:prstGeom>
          <a:ln w="12700">
            <a:miter lim="400000"/>
          </a:ln>
        </p:spPr>
      </p:pic>
      <p:sp>
        <p:nvSpPr>
          <p:cNvPr id="13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4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178933" y="32788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43" name="Rectangle 3"/>
          <p:cNvSpPr txBox="1">
            <a:spLocks noGrp="1"/>
          </p:cNvSpPr>
          <p:nvPr>
            <p:ph type="title"/>
          </p:nvPr>
        </p:nvSpPr>
        <p:spPr>
          <a:xfrm>
            <a:off x="457199" y="274638"/>
            <a:ext cx="7293234" cy="1143001"/>
          </a:xfrm>
          <a:prstGeom prst="rect">
            <a:avLst/>
          </a:prstGeom>
        </p:spPr>
        <p:txBody>
          <a:bodyPr lIns="44622" tIns="44622" rIns="44622" bIns="44622"/>
          <a:lstStyle/>
          <a:p>
            <a:r>
              <a:t>Interface testing</a:t>
            </a:r>
          </a:p>
        </p:txBody>
      </p:sp>
      <p:sp>
        <p:nvSpPr>
          <p:cNvPr id="144" name="Rectangle 2"/>
          <p:cNvSpPr txBox="1">
            <a:spLocks noGrp="1"/>
          </p:cNvSpPr>
          <p:nvPr>
            <p:ph type="body" idx="1"/>
          </p:nvPr>
        </p:nvSpPr>
        <p:spPr>
          <a:xfrm>
            <a:off x="457200" y="1600200"/>
            <a:ext cx="8229600" cy="4525963"/>
          </a:xfrm>
          <a:prstGeom prst="rect">
            <a:avLst/>
          </a:prstGeom>
        </p:spPr>
        <p:txBody>
          <a:bodyPr lIns="44622" tIns="44622" rIns="44622" bIns="44622"/>
          <a:lstStyle/>
          <a:p>
            <a:r>
              <a:t>Objectives are to detect faults due to interface errors or invalid assumptions about interfaces.</a:t>
            </a:r>
          </a:p>
          <a:p>
            <a:r>
              <a:t>Interface types</a:t>
            </a:r>
          </a:p>
          <a:p>
            <a:pPr marL="742950" lvl="1" indent="-285750">
              <a:spcBef>
                <a:spcPts val="300"/>
              </a:spcBef>
              <a:defRPr sz="2000">
                <a:solidFill>
                  <a:srgbClr val="FF0000"/>
                </a:solidFill>
              </a:defRPr>
            </a:pPr>
            <a:r>
              <a:t>Parameter interfaces </a:t>
            </a:r>
            <a:r>
              <a:rPr>
                <a:solidFill>
                  <a:srgbClr val="46424D"/>
                </a:solidFill>
              </a:rPr>
              <a:t>Data passed from one method or procedure to another.</a:t>
            </a:r>
          </a:p>
          <a:p>
            <a:pPr marL="742950" lvl="1" indent="-285750">
              <a:spcBef>
                <a:spcPts val="300"/>
              </a:spcBef>
              <a:defRPr sz="2000">
                <a:solidFill>
                  <a:srgbClr val="FF0000"/>
                </a:solidFill>
              </a:defRPr>
            </a:pPr>
            <a:r>
              <a:t>Shared memory interfaces </a:t>
            </a:r>
            <a:r>
              <a:rPr>
                <a:solidFill>
                  <a:srgbClr val="46424D"/>
                </a:solidFill>
              </a:rPr>
              <a:t>Block of memory is shared between procedures or functions.</a:t>
            </a:r>
          </a:p>
          <a:p>
            <a:pPr marL="742950" lvl="1" indent="-285750">
              <a:spcBef>
                <a:spcPts val="300"/>
              </a:spcBef>
              <a:defRPr sz="2000">
                <a:solidFill>
                  <a:srgbClr val="FF0000"/>
                </a:solidFill>
              </a:defRPr>
            </a:pPr>
            <a:r>
              <a:t>Procedural interfaces </a:t>
            </a:r>
            <a:r>
              <a:rPr>
                <a:solidFill>
                  <a:srgbClr val="46424D"/>
                </a:solidFill>
              </a:rPr>
              <a:t>Sub-system encapsulates a set of procedures to be called by other sub-systems.</a:t>
            </a:r>
          </a:p>
          <a:p>
            <a:pPr marL="742950" lvl="1" indent="-285750">
              <a:spcBef>
                <a:spcPts val="300"/>
              </a:spcBef>
              <a:defRPr sz="2000">
                <a:solidFill>
                  <a:srgbClr val="FF0000"/>
                </a:solidFill>
              </a:defRPr>
            </a:pPr>
            <a:r>
              <a:t>Message passing interfaces </a:t>
            </a:r>
            <a:r>
              <a:rPr>
                <a:solidFill>
                  <a:srgbClr val="46424D"/>
                </a:solidFill>
              </a:rPr>
              <a:t>Sub-systems request services from other sub-systems</a:t>
            </a:r>
          </a:p>
        </p:txBody>
      </p:sp>
      <p:sp>
        <p:nvSpPr>
          <p:cNvPr id="14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82500" y="527236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49" name="Rectangle 2"/>
          <p:cNvSpPr txBox="1">
            <a:spLocks noGrp="1"/>
          </p:cNvSpPr>
          <p:nvPr>
            <p:ph type="title"/>
          </p:nvPr>
        </p:nvSpPr>
        <p:spPr>
          <a:xfrm>
            <a:off x="457199" y="274638"/>
            <a:ext cx="7293234" cy="1143001"/>
          </a:xfrm>
          <a:prstGeom prst="rect">
            <a:avLst/>
          </a:prstGeom>
        </p:spPr>
        <p:txBody>
          <a:bodyPr lIns="44622" tIns="44622" rIns="44622" bIns="44622"/>
          <a:lstStyle/>
          <a:p>
            <a:r>
              <a:t>Interface errors</a:t>
            </a:r>
          </a:p>
        </p:txBody>
      </p:sp>
      <p:sp>
        <p:nvSpPr>
          <p:cNvPr id="150" name="Rectangle 3"/>
          <p:cNvSpPr txBox="1">
            <a:spLocks noGrp="1"/>
          </p:cNvSpPr>
          <p:nvPr>
            <p:ph type="body" idx="1"/>
          </p:nvPr>
        </p:nvSpPr>
        <p:spPr>
          <a:xfrm>
            <a:off x="457200" y="1600200"/>
            <a:ext cx="8229600" cy="4525963"/>
          </a:xfrm>
          <a:prstGeom prst="rect">
            <a:avLst/>
          </a:prstGeom>
        </p:spPr>
        <p:txBody>
          <a:bodyPr lIns="44622" tIns="44622" rIns="44622" bIns="44622"/>
          <a:lstStyle/>
          <a:p>
            <a:pPr>
              <a:defRPr>
                <a:solidFill>
                  <a:srgbClr val="FF0000"/>
                </a:solidFill>
              </a:defRPr>
            </a:pPr>
            <a:r>
              <a:t>Interface misuse</a:t>
            </a:r>
          </a:p>
          <a:p>
            <a:pPr marL="742950" lvl="1" indent="-285750">
              <a:spcBef>
                <a:spcPts val="300"/>
              </a:spcBef>
              <a:defRPr sz="2000"/>
            </a:pPr>
            <a:r>
              <a:t>A calling component calls another component and makes an error in its use of its interface e.g. parameters in the wrong order.</a:t>
            </a:r>
          </a:p>
          <a:p>
            <a:pPr>
              <a:defRPr>
                <a:solidFill>
                  <a:srgbClr val="FF0000"/>
                </a:solidFill>
              </a:defRPr>
            </a:pPr>
            <a:r>
              <a:t>Interface misunderstanding</a:t>
            </a:r>
          </a:p>
          <a:p>
            <a:pPr marL="742950" lvl="1" indent="-285750">
              <a:spcBef>
                <a:spcPts val="300"/>
              </a:spcBef>
              <a:defRPr sz="2000"/>
            </a:pPr>
            <a:r>
              <a:t>A calling component embeds assumptions about the behaviour of the called component which are incorrect.</a:t>
            </a:r>
          </a:p>
          <a:p>
            <a:pPr>
              <a:defRPr>
                <a:solidFill>
                  <a:srgbClr val="FF0000"/>
                </a:solidFill>
              </a:defRPr>
            </a:pPr>
            <a:r>
              <a:t>Timing errors</a:t>
            </a:r>
          </a:p>
          <a:p>
            <a:pPr marL="742950" lvl="1" indent="-285750">
              <a:spcBef>
                <a:spcPts val="300"/>
              </a:spcBef>
              <a:defRPr sz="2000"/>
            </a:pPr>
            <a:r>
              <a:t>The called and the calling component operate at different speeds and out-of-date information is accessed.</a:t>
            </a:r>
          </a:p>
        </p:txBody>
      </p:sp>
      <p:sp>
        <p:nvSpPr>
          <p:cNvPr id="15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pic>
        <p:nvPicPr>
          <p:cNvPr id="15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69264" y="525871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55" name="Rectangle 2"/>
          <p:cNvSpPr txBox="1">
            <a:spLocks noGrp="1"/>
          </p:cNvSpPr>
          <p:nvPr>
            <p:ph type="title"/>
          </p:nvPr>
        </p:nvSpPr>
        <p:spPr>
          <a:xfrm>
            <a:off x="457199" y="274638"/>
            <a:ext cx="7293234" cy="1143001"/>
          </a:xfrm>
          <a:prstGeom prst="rect">
            <a:avLst/>
          </a:prstGeom>
        </p:spPr>
        <p:txBody>
          <a:bodyPr lIns="44622" tIns="44622" rIns="44622" bIns="44622"/>
          <a:lstStyle/>
          <a:p>
            <a:r>
              <a:t>Interface testing guidelines</a:t>
            </a:r>
          </a:p>
        </p:txBody>
      </p:sp>
      <p:sp>
        <p:nvSpPr>
          <p:cNvPr id="156" name="Rectangle 3"/>
          <p:cNvSpPr txBox="1">
            <a:spLocks noGrp="1"/>
          </p:cNvSpPr>
          <p:nvPr>
            <p:ph type="body" idx="1"/>
          </p:nvPr>
        </p:nvSpPr>
        <p:spPr>
          <a:xfrm>
            <a:off x="457200" y="1600200"/>
            <a:ext cx="8229600" cy="4525963"/>
          </a:xfrm>
          <a:prstGeom prst="rect">
            <a:avLst/>
          </a:prstGeom>
        </p:spPr>
        <p:txBody>
          <a:bodyPr lIns="44622" tIns="44622" rIns="44622" bIns="44622"/>
          <a:lstStyle/>
          <a:p>
            <a:r>
              <a:t>Design tests so that parameters to a called procedure are at the </a:t>
            </a:r>
            <a:r>
              <a:rPr>
                <a:solidFill>
                  <a:srgbClr val="FF0000"/>
                </a:solidFill>
              </a:rPr>
              <a:t>extreme ends of their ranges</a:t>
            </a:r>
            <a:r>
              <a:t>.</a:t>
            </a:r>
          </a:p>
          <a:p>
            <a:pPr>
              <a:defRPr>
                <a:solidFill>
                  <a:srgbClr val="FF0000"/>
                </a:solidFill>
              </a:defRPr>
            </a:pPr>
            <a:r>
              <a:t>Always test </a:t>
            </a:r>
            <a:r>
              <a:rPr>
                <a:solidFill>
                  <a:srgbClr val="46424D"/>
                </a:solidFill>
              </a:rPr>
              <a:t>pointer parameters </a:t>
            </a:r>
            <a:r>
              <a:t>with null pointers</a:t>
            </a:r>
            <a:r>
              <a:rPr>
                <a:solidFill>
                  <a:srgbClr val="46424D"/>
                </a:solidFill>
              </a:rPr>
              <a:t>.</a:t>
            </a:r>
          </a:p>
          <a:p>
            <a:r>
              <a:t>Design tests which </a:t>
            </a:r>
            <a:r>
              <a:rPr>
                <a:solidFill>
                  <a:srgbClr val="FF0000"/>
                </a:solidFill>
              </a:rPr>
              <a:t>cause the component to fail</a:t>
            </a:r>
            <a:r>
              <a:t>.</a:t>
            </a:r>
          </a:p>
          <a:p>
            <a:pPr>
              <a:defRPr>
                <a:solidFill>
                  <a:srgbClr val="FF0000"/>
                </a:solidFill>
              </a:defRPr>
            </a:pPr>
            <a:r>
              <a:t>Use stress testing </a:t>
            </a:r>
            <a:r>
              <a:rPr>
                <a:solidFill>
                  <a:srgbClr val="46424D"/>
                </a:solidFill>
              </a:rPr>
              <a:t>in message passing systems.</a:t>
            </a:r>
          </a:p>
          <a:p>
            <a:r>
              <a:t>In shared memory systems, </a:t>
            </a:r>
            <a:r>
              <a:rPr>
                <a:solidFill>
                  <a:srgbClr val="FF0000"/>
                </a:solidFill>
              </a:rPr>
              <a:t>vary the order </a:t>
            </a:r>
            <a:r>
              <a:t>in which components are activated.</a:t>
            </a:r>
          </a:p>
        </p:txBody>
      </p:sp>
      <p:sp>
        <p:nvSpPr>
          <p:cNvPr id="15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27878" y="49856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61" name="Title 1"/>
          <p:cNvSpPr txBox="1">
            <a:spLocks noGrp="1"/>
          </p:cNvSpPr>
          <p:nvPr>
            <p:ph type="title"/>
          </p:nvPr>
        </p:nvSpPr>
        <p:spPr>
          <a:xfrm>
            <a:off x="457199" y="274638"/>
            <a:ext cx="7293234" cy="1143001"/>
          </a:xfrm>
          <a:prstGeom prst="rect">
            <a:avLst/>
          </a:prstGeom>
        </p:spPr>
        <p:txBody>
          <a:bodyPr/>
          <a:lstStyle/>
          <a:p>
            <a:r>
              <a:t>System testing</a:t>
            </a:r>
          </a:p>
        </p:txBody>
      </p:sp>
      <p:sp>
        <p:nvSpPr>
          <p:cNvPr id="162"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System testing </a:t>
            </a:r>
            <a:r>
              <a:rPr>
                <a:solidFill>
                  <a:srgbClr val="46424D"/>
                </a:solidFill>
              </a:rPr>
              <a:t>during development </a:t>
            </a:r>
            <a:r>
              <a:t>involves integrating components to create a version</a:t>
            </a:r>
            <a:r>
              <a:rPr>
                <a:solidFill>
                  <a:srgbClr val="46424D"/>
                </a:solidFill>
              </a:rPr>
              <a:t> of the system </a:t>
            </a:r>
            <a:r>
              <a:t>and then testing the integrated system</a:t>
            </a:r>
            <a:r>
              <a:rPr>
                <a:solidFill>
                  <a:srgbClr val="46424D"/>
                </a:solidFill>
              </a:rPr>
              <a:t>.</a:t>
            </a:r>
          </a:p>
          <a:p>
            <a:pPr>
              <a:defRPr>
                <a:solidFill>
                  <a:srgbClr val="FF0000"/>
                </a:solidFill>
              </a:defRPr>
            </a:pPr>
            <a:r>
              <a:t>The focus </a:t>
            </a:r>
            <a:r>
              <a:rPr>
                <a:solidFill>
                  <a:srgbClr val="46424D"/>
                </a:solidFill>
              </a:rPr>
              <a:t>in system testing is </a:t>
            </a:r>
            <a:r>
              <a:t>testing the interactions </a:t>
            </a:r>
            <a:r>
              <a:rPr>
                <a:solidFill>
                  <a:srgbClr val="46424D"/>
                </a:solidFill>
              </a:rPr>
              <a:t>between components. </a:t>
            </a:r>
          </a:p>
          <a:p>
            <a:r>
              <a:t>System testing </a:t>
            </a:r>
            <a:r>
              <a:rPr>
                <a:solidFill>
                  <a:srgbClr val="FF0000"/>
                </a:solidFill>
              </a:rPr>
              <a:t>checks</a:t>
            </a:r>
            <a:r>
              <a:t> that components are </a:t>
            </a:r>
            <a:r>
              <a:rPr>
                <a:solidFill>
                  <a:srgbClr val="FF0000"/>
                </a:solidFill>
              </a:rPr>
              <a:t>compatible</a:t>
            </a:r>
            <a:r>
              <a:t>, </a:t>
            </a:r>
            <a:r>
              <a:rPr>
                <a:solidFill>
                  <a:srgbClr val="FF0000"/>
                </a:solidFill>
              </a:rPr>
              <a:t>interact correctly </a:t>
            </a:r>
            <a:r>
              <a:t>and </a:t>
            </a:r>
            <a:r>
              <a:rPr>
                <a:solidFill>
                  <a:srgbClr val="FF0000"/>
                </a:solidFill>
              </a:rPr>
              <a:t>transfer the right data at the right time</a:t>
            </a:r>
            <a:r>
              <a:t> across their interfaces. </a:t>
            </a:r>
          </a:p>
          <a:p>
            <a:r>
              <a:t>System testing tests the </a:t>
            </a:r>
            <a:r>
              <a:rPr>
                <a:solidFill>
                  <a:srgbClr val="FF0000"/>
                </a:solidFill>
              </a:rPr>
              <a:t>emergent behaviour </a:t>
            </a:r>
            <a:r>
              <a:t>of a system. </a:t>
            </a:r>
          </a:p>
        </p:txBody>
      </p:sp>
      <p:sp>
        <p:nvSpPr>
          <p:cNvPr id="16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pic>
        <p:nvPicPr>
          <p:cNvPr id="16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55190" y="527236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67" name="Title 1"/>
          <p:cNvSpPr txBox="1">
            <a:spLocks noGrp="1"/>
          </p:cNvSpPr>
          <p:nvPr>
            <p:ph type="title"/>
          </p:nvPr>
        </p:nvSpPr>
        <p:spPr>
          <a:xfrm>
            <a:off x="457199" y="274638"/>
            <a:ext cx="7293234" cy="1143001"/>
          </a:xfrm>
          <a:prstGeom prst="rect">
            <a:avLst/>
          </a:prstGeom>
        </p:spPr>
        <p:txBody>
          <a:bodyPr/>
          <a:lstStyle/>
          <a:p>
            <a:r>
              <a:t>Use-case testing</a:t>
            </a:r>
          </a:p>
        </p:txBody>
      </p:sp>
      <p:sp>
        <p:nvSpPr>
          <p:cNvPr id="168" name="Content Placeholder 2"/>
          <p:cNvSpPr txBox="1">
            <a:spLocks noGrp="1"/>
          </p:cNvSpPr>
          <p:nvPr>
            <p:ph type="body" idx="1"/>
          </p:nvPr>
        </p:nvSpPr>
        <p:spPr>
          <a:xfrm>
            <a:off x="457200" y="1600200"/>
            <a:ext cx="8229600" cy="4525963"/>
          </a:xfrm>
          <a:prstGeom prst="rect">
            <a:avLst/>
          </a:prstGeom>
        </p:spPr>
        <p:txBody>
          <a:bodyPr/>
          <a:lstStyle/>
          <a:p>
            <a:r>
              <a:rPr dirty="0"/>
              <a:t>The use-cases developed to identify system interactions can be used as a basis for system testing.</a:t>
            </a:r>
          </a:p>
          <a:p>
            <a:pPr>
              <a:defRPr>
                <a:solidFill>
                  <a:srgbClr val="FF0000"/>
                </a:solidFill>
              </a:defRPr>
            </a:pPr>
            <a:r>
              <a:rPr dirty="0">
                <a:solidFill>
                  <a:schemeClr val="tx1"/>
                </a:solidFill>
              </a:rPr>
              <a:t>Each use case usually involves several system components </a:t>
            </a:r>
            <a:r>
              <a:rPr dirty="0"/>
              <a:t>so testing the use case forces these interactions to occur.</a:t>
            </a:r>
          </a:p>
          <a:p>
            <a:pPr>
              <a:defRPr>
                <a:solidFill>
                  <a:srgbClr val="FF0000"/>
                </a:solidFill>
              </a:defRPr>
            </a:pPr>
            <a:r>
              <a:rPr dirty="0"/>
              <a:t>The sequence diagrams associated with the use case documents the components and interactions that are being tested</a:t>
            </a:r>
            <a:r>
              <a:rPr dirty="0">
                <a:solidFill>
                  <a:srgbClr val="46424D"/>
                </a:solidFill>
              </a:rPr>
              <a:t>.</a:t>
            </a:r>
          </a:p>
        </p:txBody>
      </p:sp>
      <p:sp>
        <p:nvSpPr>
          <p:cNvPr id="16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pic>
        <p:nvPicPr>
          <p:cNvPr id="17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5350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73" name="Title 1"/>
          <p:cNvSpPr txBox="1">
            <a:spLocks noGrp="1"/>
          </p:cNvSpPr>
          <p:nvPr>
            <p:ph type="title"/>
          </p:nvPr>
        </p:nvSpPr>
        <p:spPr>
          <a:xfrm>
            <a:off x="457199" y="274638"/>
            <a:ext cx="7293234" cy="1143001"/>
          </a:xfrm>
          <a:prstGeom prst="rect">
            <a:avLst/>
          </a:prstGeom>
        </p:spPr>
        <p:txBody>
          <a:bodyPr/>
          <a:lstStyle/>
          <a:p>
            <a:r>
              <a:t>Collect weather data sequence chart </a:t>
            </a:r>
          </a:p>
        </p:txBody>
      </p:sp>
      <p:pic>
        <p:nvPicPr>
          <p:cNvPr id="174" name="Content Placeholder 3" descr="Content Placeholder 3"/>
          <p:cNvPicPr>
            <a:picLocks noChangeAspect="1"/>
          </p:cNvPicPr>
          <p:nvPr/>
        </p:nvPicPr>
        <p:blipFill>
          <a:blip r:embed="rId4">
            <a:extLst/>
          </a:blip>
          <a:stretch>
            <a:fillRect/>
          </a:stretch>
        </p:blipFill>
        <p:spPr>
          <a:xfrm>
            <a:off x="817483" y="1600200"/>
            <a:ext cx="7509034" cy="4525963"/>
          </a:xfrm>
          <a:prstGeom prst="rect">
            <a:avLst/>
          </a:prstGeom>
          <a:ln w="12700">
            <a:miter lim="400000"/>
          </a:ln>
        </p:spPr>
      </p:pic>
      <p:sp>
        <p:nvSpPr>
          <p:cNvPr id="17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pic>
        <p:nvPicPr>
          <p:cNvPr id="17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524723" y="48490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79" name="Title 1"/>
          <p:cNvSpPr txBox="1">
            <a:spLocks noGrp="1"/>
          </p:cNvSpPr>
          <p:nvPr>
            <p:ph type="title"/>
          </p:nvPr>
        </p:nvSpPr>
        <p:spPr>
          <a:xfrm>
            <a:off x="457199" y="274638"/>
            <a:ext cx="7293234" cy="1143001"/>
          </a:xfrm>
          <a:prstGeom prst="rect">
            <a:avLst/>
          </a:prstGeom>
        </p:spPr>
        <p:txBody>
          <a:bodyPr/>
          <a:lstStyle/>
          <a:p>
            <a:r>
              <a:t>Testing policies</a:t>
            </a:r>
          </a:p>
        </p:txBody>
      </p:sp>
      <p:sp>
        <p:nvSpPr>
          <p:cNvPr id="180" name="Content Placeholder 2"/>
          <p:cNvSpPr txBox="1">
            <a:spLocks noGrp="1"/>
          </p:cNvSpPr>
          <p:nvPr>
            <p:ph type="body" idx="1"/>
          </p:nvPr>
        </p:nvSpPr>
        <p:spPr>
          <a:xfrm>
            <a:off x="457200" y="1600200"/>
            <a:ext cx="8229600" cy="4525963"/>
          </a:xfrm>
          <a:prstGeom prst="rect">
            <a:avLst/>
          </a:prstGeom>
        </p:spPr>
        <p:txBody>
          <a:bodyPr/>
          <a:lstStyle/>
          <a:p>
            <a:r>
              <a:t>Exhaustive system testing is impossible so testing policies which define the required system test coverage may be developed.</a:t>
            </a:r>
          </a:p>
          <a:p>
            <a:pPr>
              <a:defRPr>
                <a:solidFill>
                  <a:srgbClr val="FF0000"/>
                </a:solidFill>
              </a:defRPr>
            </a:pPr>
            <a:r>
              <a:t>Examples of testing policies</a:t>
            </a:r>
            <a:r>
              <a:rPr>
                <a:solidFill>
                  <a:srgbClr val="46424D"/>
                </a:solidFill>
              </a:rPr>
              <a:t>:</a:t>
            </a:r>
          </a:p>
          <a:p>
            <a:pPr marL="742950" lvl="1" indent="-285750">
              <a:spcBef>
                <a:spcPts val="300"/>
              </a:spcBef>
              <a:defRPr sz="2000"/>
            </a:pPr>
            <a:r>
              <a:t>All system functions that are accessed through menus should be tested.</a:t>
            </a:r>
          </a:p>
          <a:p>
            <a:pPr marL="742950" lvl="1" indent="-285750">
              <a:spcBef>
                <a:spcPts val="300"/>
              </a:spcBef>
              <a:defRPr sz="2000"/>
            </a:pPr>
            <a:r>
              <a:t>Combinations of functions (e.g. text formatting) that are accessed through the same menu must be tested.</a:t>
            </a:r>
          </a:p>
          <a:p>
            <a:pPr marL="742950" lvl="1" indent="-285750">
              <a:spcBef>
                <a:spcPts val="300"/>
              </a:spcBef>
              <a:defRPr sz="2000"/>
            </a:pPr>
            <a:r>
              <a:t>Where user input is provided, all functions must be tested with both correct and incorrect input.</a:t>
            </a:r>
          </a:p>
        </p:txBody>
      </p:sp>
      <p:sp>
        <p:nvSpPr>
          <p:cNvPr id="18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pic>
        <p:nvPicPr>
          <p:cNvPr id="18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49992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85" name="Title 1"/>
          <p:cNvSpPr txBox="1">
            <a:spLocks noGrp="1"/>
          </p:cNvSpPr>
          <p:nvPr>
            <p:ph type="title"/>
          </p:nvPr>
        </p:nvSpPr>
        <p:spPr>
          <a:xfrm>
            <a:off x="457199" y="274638"/>
            <a:ext cx="7293234" cy="1143001"/>
          </a:xfrm>
          <a:prstGeom prst="rect">
            <a:avLst/>
          </a:prstGeom>
        </p:spPr>
        <p:txBody>
          <a:bodyPr/>
          <a:lstStyle/>
          <a:p>
            <a:r>
              <a:t>Test-driven development</a:t>
            </a:r>
          </a:p>
        </p:txBody>
      </p:sp>
      <p:sp>
        <p:nvSpPr>
          <p:cNvPr id="186" name="Content Placeholder 2"/>
          <p:cNvSpPr txBox="1">
            <a:spLocks noGrp="1"/>
          </p:cNvSpPr>
          <p:nvPr>
            <p:ph type="body" idx="1"/>
          </p:nvPr>
        </p:nvSpPr>
        <p:spPr>
          <a:xfrm>
            <a:off x="457200" y="1600200"/>
            <a:ext cx="8229600" cy="4525963"/>
          </a:xfrm>
          <a:prstGeom prst="rect">
            <a:avLst/>
          </a:prstGeom>
        </p:spPr>
        <p:txBody>
          <a:bodyPr/>
          <a:lstStyle/>
          <a:p>
            <a:r>
              <a:t>Test-driven development (TDD) is an approach to program development in which you </a:t>
            </a:r>
            <a:r>
              <a:rPr>
                <a:solidFill>
                  <a:srgbClr val="FF0000"/>
                </a:solidFill>
              </a:rPr>
              <a:t>inter-leave testing and code development</a:t>
            </a:r>
            <a:r>
              <a:t>.</a:t>
            </a:r>
          </a:p>
          <a:p>
            <a:pPr>
              <a:defRPr>
                <a:solidFill>
                  <a:srgbClr val="FF0000"/>
                </a:solidFill>
              </a:defRPr>
            </a:pPr>
            <a:r>
              <a:t>Tests are written before code </a:t>
            </a:r>
            <a:r>
              <a:rPr>
                <a:solidFill>
                  <a:srgbClr val="46424D"/>
                </a:solidFill>
              </a:rPr>
              <a:t>and ‘passing’ the tests is the critical driver of development. </a:t>
            </a:r>
          </a:p>
          <a:p>
            <a:r>
              <a:t>You develop code incrementally, along with a test for that increment. You don’t move on to the next increment until the code that you have developed passes its test. </a:t>
            </a:r>
          </a:p>
          <a:p>
            <a:r>
              <a:t>TDD was introduced as part of agile methods such as Extreme Programming. However, it can also be used in plan-driven development processes. </a:t>
            </a:r>
          </a:p>
        </p:txBody>
      </p:sp>
      <p:sp>
        <p:nvSpPr>
          <p:cNvPr id="18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pic>
        <p:nvPicPr>
          <p:cNvPr id="18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729554" y="569565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91" name="Title 1"/>
          <p:cNvSpPr txBox="1">
            <a:spLocks noGrp="1"/>
          </p:cNvSpPr>
          <p:nvPr>
            <p:ph type="title"/>
          </p:nvPr>
        </p:nvSpPr>
        <p:spPr>
          <a:xfrm>
            <a:off x="457199" y="274638"/>
            <a:ext cx="7293234" cy="1143001"/>
          </a:xfrm>
          <a:prstGeom prst="rect">
            <a:avLst/>
          </a:prstGeom>
        </p:spPr>
        <p:txBody>
          <a:bodyPr/>
          <a:lstStyle/>
          <a:p>
            <a:r>
              <a:t>Test-driven development</a:t>
            </a:r>
          </a:p>
        </p:txBody>
      </p:sp>
      <p:pic>
        <p:nvPicPr>
          <p:cNvPr id="192" name="Content Placeholder 3" descr="Content Placeholder 3"/>
          <p:cNvPicPr>
            <a:picLocks noChangeAspect="1"/>
          </p:cNvPicPr>
          <p:nvPr/>
        </p:nvPicPr>
        <p:blipFill>
          <a:blip r:embed="rId4">
            <a:extLst/>
          </a:blip>
          <a:stretch>
            <a:fillRect/>
          </a:stretch>
        </p:blipFill>
        <p:spPr>
          <a:xfrm>
            <a:off x="754463" y="3002453"/>
            <a:ext cx="7636272" cy="2241849"/>
          </a:xfrm>
          <a:prstGeom prst="rect">
            <a:avLst/>
          </a:prstGeom>
          <a:ln w="12700">
            <a:miter lim="400000"/>
          </a:ln>
        </p:spPr>
      </p:pic>
      <p:sp>
        <p:nvSpPr>
          <p:cNvPr id="19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19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552034" y="300245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Rectangle 2"/>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White-box testing</a:t>
            </a:r>
          </a:p>
        </p:txBody>
      </p:sp>
      <p:pic>
        <p:nvPicPr>
          <p:cNvPr id="103" name="Picture 3" descr="Picture 3"/>
          <p:cNvPicPr>
            <a:picLocks noChangeAspect="1"/>
          </p:cNvPicPr>
          <p:nvPr/>
        </p:nvPicPr>
        <p:blipFill>
          <a:blip r:embed="rId4">
            <a:extLst/>
          </a:blip>
          <a:stretch>
            <a:fillRect/>
          </a:stretch>
        </p:blipFill>
        <p:spPr>
          <a:xfrm>
            <a:off x="401638" y="1835150"/>
            <a:ext cx="8388351" cy="3965575"/>
          </a:xfrm>
          <a:prstGeom prst="rect">
            <a:avLst/>
          </a:prstGeom>
          <a:ln w="12700">
            <a:miter lim="400000"/>
          </a:ln>
        </p:spPr>
      </p:pic>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8333"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97" name="Title 1"/>
          <p:cNvSpPr txBox="1">
            <a:spLocks noGrp="1"/>
          </p:cNvSpPr>
          <p:nvPr>
            <p:ph type="title"/>
          </p:nvPr>
        </p:nvSpPr>
        <p:spPr>
          <a:xfrm>
            <a:off x="457199" y="274638"/>
            <a:ext cx="7293234" cy="1143001"/>
          </a:xfrm>
          <a:prstGeom prst="rect">
            <a:avLst/>
          </a:prstGeom>
        </p:spPr>
        <p:txBody>
          <a:bodyPr/>
          <a:lstStyle/>
          <a:p>
            <a:r>
              <a:t>TDD process activities</a:t>
            </a:r>
          </a:p>
        </p:txBody>
      </p:sp>
      <p:sp>
        <p:nvSpPr>
          <p:cNvPr id="198"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Start by identifying the increment of functionality </a:t>
            </a:r>
            <a:r>
              <a:rPr>
                <a:solidFill>
                  <a:srgbClr val="46424D"/>
                </a:solidFill>
              </a:rPr>
              <a:t>that is required. This should normally be </a:t>
            </a:r>
            <a:r>
              <a:t>small and implementable</a:t>
            </a:r>
            <a:r>
              <a:rPr>
                <a:solidFill>
                  <a:srgbClr val="46424D"/>
                </a:solidFill>
              </a:rPr>
              <a:t> in a few lines of code.</a:t>
            </a:r>
          </a:p>
          <a:p>
            <a:pPr>
              <a:defRPr>
                <a:solidFill>
                  <a:srgbClr val="FF0000"/>
                </a:solidFill>
              </a:defRPr>
            </a:pPr>
            <a:r>
              <a:t>Write a test </a:t>
            </a:r>
            <a:r>
              <a:rPr>
                <a:solidFill>
                  <a:srgbClr val="46424D"/>
                </a:solidFill>
              </a:rPr>
              <a:t>for this functionality and implement this as </a:t>
            </a:r>
            <a:r>
              <a:t>an automated test</a:t>
            </a:r>
            <a:r>
              <a:rPr>
                <a:solidFill>
                  <a:srgbClr val="46424D"/>
                </a:solidFill>
              </a:rPr>
              <a:t>. </a:t>
            </a:r>
          </a:p>
          <a:p>
            <a:pPr>
              <a:defRPr>
                <a:solidFill>
                  <a:srgbClr val="FF0000"/>
                </a:solidFill>
              </a:defRPr>
            </a:pPr>
            <a:r>
              <a:t>Run the test</a:t>
            </a:r>
            <a:r>
              <a:rPr>
                <a:solidFill>
                  <a:srgbClr val="46424D"/>
                </a:solidFill>
              </a:rPr>
              <a:t>, along with all other tests that have been implemented. Initially, you have not implemented the functionality so the new test will fail. </a:t>
            </a:r>
          </a:p>
          <a:p>
            <a:pPr>
              <a:defRPr>
                <a:solidFill>
                  <a:srgbClr val="FF0000"/>
                </a:solidFill>
              </a:defRPr>
            </a:pPr>
            <a:r>
              <a:t>Implement the functionality </a:t>
            </a:r>
            <a:r>
              <a:rPr>
                <a:solidFill>
                  <a:srgbClr val="46424D"/>
                </a:solidFill>
              </a:rPr>
              <a:t>and re-run the test. </a:t>
            </a:r>
          </a:p>
          <a:p>
            <a:pPr>
              <a:defRPr>
                <a:solidFill>
                  <a:srgbClr val="FF0000"/>
                </a:solidFill>
              </a:defRPr>
            </a:pPr>
            <a:r>
              <a:t>Once all tests run successfully, you move on to implementing the next chunk of functionality</a:t>
            </a:r>
            <a:r>
              <a:rPr>
                <a:solidFill>
                  <a:srgbClr val="46424D"/>
                </a:solidFill>
              </a:rPr>
              <a:t>.</a:t>
            </a:r>
          </a:p>
        </p:txBody>
      </p:sp>
      <p:sp>
        <p:nvSpPr>
          <p:cNvPr id="19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178933" y="43848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03" name="Title 1"/>
          <p:cNvSpPr txBox="1">
            <a:spLocks noGrp="1"/>
          </p:cNvSpPr>
          <p:nvPr>
            <p:ph type="title"/>
          </p:nvPr>
        </p:nvSpPr>
        <p:spPr>
          <a:xfrm>
            <a:off x="457199" y="274638"/>
            <a:ext cx="7293234" cy="1143001"/>
          </a:xfrm>
          <a:prstGeom prst="rect">
            <a:avLst/>
          </a:prstGeom>
        </p:spPr>
        <p:txBody>
          <a:bodyPr/>
          <a:lstStyle/>
          <a:p>
            <a:r>
              <a:t>Benefits of test-driven development</a:t>
            </a:r>
          </a:p>
        </p:txBody>
      </p:sp>
      <p:sp>
        <p:nvSpPr>
          <p:cNvPr id="204"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Code coverage </a:t>
            </a:r>
          </a:p>
          <a:p>
            <a:pPr marL="742950" lvl="1" indent="-285750">
              <a:spcBef>
                <a:spcPts val="300"/>
              </a:spcBef>
              <a:defRPr sz="2000"/>
            </a:pPr>
            <a:r>
              <a:t>Every code segment that you write has at least one associated test so </a:t>
            </a:r>
            <a:r>
              <a:rPr>
                <a:solidFill>
                  <a:srgbClr val="FF0000"/>
                </a:solidFill>
              </a:rPr>
              <a:t>all code written has at least one test</a:t>
            </a:r>
            <a:r>
              <a:t>.</a:t>
            </a:r>
          </a:p>
          <a:p>
            <a:pPr>
              <a:defRPr>
                <a:solidFill>
                  <a:srgbClr val="FF0000"/>
                </a:solidFill>
              </a:defRPr>
            </a:pPr>
            <a:r>
              <a:t>Regression testing </a:t>
            </a:r>
          </a:p>
          <a:p>
            <a:pPr marL="742950" lvl="1" indent="-285750">
              <a:spcBef>
                <a:spcPts val="300"/>
              </a:spcBef>
              <a:defRPr sz="2000"/>
            </a:pPr>
            <a:r>
              <a:t>A regression test suite is developed incrementally as a program is developed. </a:t>
            </a:r>
          </a:p>
          <a:p>
            <a:pPr>
              <a:defRPr>
                <a:solidFill>
                  <a:srgbClr val="FF0000"/>
                </a:solidFill>
              </a:defRPr>
            </a:pPr>
            <a:r>
              <a:t>Simplified debugging </a:t>
            </a:r>
          </a:p>
          <a:p>
            <a:pPr marL="742950" lvl="1" indent="-285750">
              <a:spcBef>
                <a:spcPts val="300"/>
              </a:spcBef>
              <a:defRPr sz="2000"/>
            </a:pPr>
            <a:r>
              <a:t>When a test fails, it should be obvious where the problem lies. The newly written code needs to be checked and modified. </a:t>
            </a:r>
          </a:p>
          <a:p>
            <a:pPr>
              <a:defRPr>
                <a:solidFill>
                  <a:srgbClr val="FF0000"/>
                </a:solidFill>
              </a:defRPr>
            </a:pPr>
            <a:r>
              <a:t>System documentation </a:t>
            </a:r>
          </a:p>
          <a:p>
            <a:pPr marL="742950" lvl="1" indent="-285750">
              <a:spcBef>
                <a:spcPts val="300"/>
              </a:spcBef>
              <a:defRPr sz="2000"/>
            </a:pPr>
            <a:r>
              <a:t>The tests themselves are a form of documentation that describe what the code should be doing. </a:t>
            </a:r>
          </a:p>
        </p:txBody>
      </p:sp>
      <p:sp>
        <p:nvSpPr>
          <p:cNvPr id="20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0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300682" fill="hold"/>
                                        <p:tgtEl>
                                          <p:spTgt spid="2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09" name="Title 1"/>
          <p:cNvSpPr txBox="1">
            <a:spLocks noGrp="1"/>
          </p:cNvSpPr>
          <p:nvPr>
            <p:ph type="title"/>
          </p:nvPr>
        </p:nvSpPr>
        <p:spPr>
          <a:xfrm>
            <a:off x="457199" y="274638"/>
            <a:ext cx="7293234" cy="1143001"/>
          </a:xfrm>
          <a:prstGeom prst="rect">
            <a:avLst/>
          </a:prstGeom>
        </p:spPr>
        <p:txBody>
          <a:bodyPr/>
          <a:lstStyle/>
          <a:p>
            <a:r>
              <a:t>Regression testing</a:t>
            </a:r>
          </a:p>
        </p:txBody>
      </p:sp>
      <p:sp>
        <p:nvSpPr>
          <p:cNvPr id="210"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Regression testing is testing the system to check that changes have not ‘broken’ previously working code</a:t>
            </a:r>
            <a:r>
              <a:rPr>
                <a:solidFill>
                  <a:srgbClr val="46424D"/>
                </a:solidFill>
              </a:rPr>
              <a:t>.</a:t>
            </a:r>
          </a:p>
          <a:p>
            <a:r>
              <a:t>In a manual testing process, regression testing is expensive but, with automated testing, it is simple and straightforward. </a:t>
            </a:r>
            <a:r>
              <a:rPr>
                <a:solidFill>
                  <a:srgbClr val="FF0000"/>
                </a:solidFill>
              </a:rPr>
              <a:t>All tests are rerun every time a change is made to the program.</a:t>
            </a:r>
          </a:p>
          <a:p>
            <a:r>
              <a:t>Tests must run ‘successfully’ before the change is committed.</a:t>
            </a:r>
          </a:p>
        </p:txBody>
      </p:sp>
      <p:sp>
        <p:nvSpPr>
          <p:cNvPr id="21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1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1" y="50129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15" name="Title 1"/>
          <p:cNvSpPr txBox="1">
            <a:spLocks noGrp="1"/>
          </p:cNvSpPr>
          <p:nvPr>
            <p:ph type="title"/>
          </p:nvPr>
        </p:nvSpPr>
        <p:spPr>
          <a:xfrm>
            <a:off x="457199" y="274638"/>
            <a:ext cx="7293234" cy="1143001"/>
          </a:xfrm>
          <a:prstGeom prst="rect">
            <a:avLst/>
          </a:prstGeom>
        </p:spPr>
        <p:txBody>
          <a:bodyPr/>
          <a:lstStyle/>
          <a:p>
            <a:r>
              <a:t>Release testing</a:t>
            </a:r>
          </a:p>
        </p:txBody>
      </p:sp>
      <p:sp>
        <p:nvSpPr>
          <p:cNvPr id="216" name="Content Placeholder 2"/>
          <p:cNvSpPr txBox="1">
            <a:spLocks noGrp="1"/>
          </p:cNvSpPr>
          <p:nvPr>
            <p:ph type="body" idx="1"/>
          </p:nvPr>
        </p:nvSpPr>
        <p:spPr>
          <a:xfrm>
            <a:off x="229698" y="1600200"/>
            <a:ext cx="8633936" cy="4525963"/>
          </a:xfrm>
          <a:prstGeom prst="rect">
            <a:avLst/>
          </a:prstGeom>
        </p:spPr>
        <p:txBody>
          <a:bodyPr/>
          <a:lstStyle/>
          <a:p>
            <a:pPr>
              <a:defRPr>
                <a:solidFill>
                  <a:srgbClr val="FF0000"/>
                </a:solidFill>
              </a:defRPr>
            </a:pPr>
            <a:r>
              <a:t>Release testing </a:t>
            </a:r>
            <a:r>
              <a:rPr>
                <a:solidFill>
                  <a:srgbClr val="46424D"/>
                </a:solidFill>
              </a:rPr>
              <a:t>is the process of </a:t>
            </a:r>
            <a:r>
              <a:t>testing a particular release of a system</a:t>
            </a:r>
            <a:r>
              <a:rPr>
                <a:solidFill>
                  <a:srgbClr val="46424D"/>
                </a:solidFill>
              </a:rPr>
              <a:t> that is intended for </a:t>
            </a:r>
            <a:r>
              <a:t>use outside of the development team. </a:t>
            </a:r>
          </a:p>
          <a:p>
            <a:r>
              <a:t>The primary goal of the release testing process is </a:t>
            </a:r>
            <a:r>
              <a:rPr>
                <a:solidFill>
                  <a:srgbClr val="FF0000"/>
                </a:solidFill>
              </a:rPr>
              <a:t>to convince the supplier of the system that it is good enough for use.</a:t>
            </a:r>
          </a:p>
          <a:p>
            <a:pPr marL="742950" lvl="1" indent="-285750">
              <a:spcBef>
                <a:spcPts val="300"/>
              </a:spcBef>
              <a:defRPr sz="2000"/>
            </a:pPr>
            <a:r>
              <a:t>Release testing, therefore, has to show that the system </a:t>
            </a:r>
            <a:r>
              <a:rPr>
                <a:solidFill>
                  <a:srgbClr val="FF0000"/>
                </a:solidFill>
              </a:rPr>
              <a:t>delivers its specified functionality, performance and dependability, and that it does not fail during normal use.</a:t>
            </a:r>
            <a:r>
              <a:t> </a:t>
            </a:r>
          </a:p>
          <a:p>
            <a:r>
              <a:t>Release testing is </a:t>
            </a:r>
            <a:r>
              <a:rPr>
                <a:solidFill>
                  <a:srgbClr val="FF0000"/>
                </a:solidFill>
              </a:rPr>
              <a:t>usually a black-box testing process </a:t>
            </a:r>
            <a:r>
              <a:t>where </a:t>
            </a:r>
            <a:r>
              <a:rPr>
                <a:solidFill>
                  <a:srgbClr val="FF0000"/>
                </a:solidFill>
              </a:rPr>
              <a:t>tests are only derived from the system specification</a:t>
            </a:r>
            <a:r>
              <a:t>. </a:t>
            </a:r>
          </a:p>
        </p:txBody>
      </p:sp>
      <p:sp>
        <p:nvSpPr>
          <p:cNvPr id="21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1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674932" y="584041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21" name="Title 1"/>
          <p:cNvSpPr txBox="1">
            <a:spLocks noGrp="1"/>
          </p:cNvSpPr>
          <p:nvPr>
            <p:ph type="title"/>
          </p:nvPr>
        </p:nvSpPr>
        <p:spPr>
          <a:xfrm>
            <a:off x="457199" y="274638"/>
            <a:ext cx="7293234" cy="1143001"/>
          </a:xfrm>
          <a:prstGeom prst="rect">
            <a:avLst/>
          </a:prstGeom>
        </p:spPr>
        <p:txBody>
          <a:bodyPr/>
          <a:lstStyle/>
          <a:p>
            <a:r>
              <a:t>Release testing and system testing</a:t>
            </a:r>
          </a:p>
        </p:txBody>
      </p:sp>
      <p:sp>
        <p:nvSpPr>
          <p:cNvPr id="222" name="Content Placeholder 2"/>
          <p:cNvSpPr txBox="1">
            <a:spLocks noGrp="1"/>
          </p:cNvSpPr>
          <p:nvPr>
            <p:ph type="body" idx="1"/>
          </p:nvPr>
        </p:nvSpPr>
        <p:spPr>
          <a:xfrm>
            <a:off x="457200" y="1600200"/>
            <a:ext cx="8229600" cy="4525963"/>
          </a:xfrm>
          <a:prstGeom prst="rect">
            <a:avLst/>
          </a:prstGeom>
        </p:spPr>
        <p:txBody>
          <a:bodyPr/>
          <a:lstStyle/>
          <a:p>
            <a:r>
              <a:t>Release testing </a:t>
            </a:r>
            <a:r>
              <a:rPr>
                <a:solidFill>
                  <a:srgbClr val="FF0000"/>
                </a:solidFill>
              </a:rPr>
              <a:t>is a form of system testing</a:t>
            </a:r>
            <a:r>
              <a:t>.</a:t>
            </a:r>
          </a:p>
          <a:p>
            <a:r>
              <a:t>Important differences:</a:t>
            </a:r>
          </a:p>
          <a:p>
            <a:pPr marL="742950" lvl="1" indent="-285750">
              <a:spcBef>
                <a:spcPts val="300"/>
              </a:spcBef>
              <a:defRPr sz="2000"/>
            </a:pPr>
            <a:r>
              <a:t>A separate team that has not been involved in the system development, should be responsible for release testing.</a:t>
            </a:r>
          </a:p>
          <a:p>
            <a:pPr marL="742950" lvl="1" indent="-285750">
              <a:spcBef>
                <a:spcPts val="300"/>
              </a:spcBef>
              <a:defRPr sz="2000">
                <a:solidFill>
                  <a:srgbClr val="FF0000"/>
                </a:solidFill>
              </a:defRPr>
            </a:pPr>
            <a:r>
              <a:t>System testing </a:t>
            </a:r>
            <a:r>
              <a:rPr>
                <a:solidFill>
                  <a:srgbClr val="46424D"/>
                </a:solidFill>
              </a:rPr>
              <a:t>by the development team should </a:t>
            </a:r>
            <a:r>
              <a:t>focus on discovering bugs</a:t>
            </a:r>
            <a:r>
              <a:rPr>
                <a:solidFill>
                  <a:srgbClr val="46424D"/>
                </a:solidFill>
              </a:rPr>
              <a:t> in the system (defect testing). The objective of </a:t>
            </a:r>
            <a:r>
              <a:t>release testing is to check that the system meets its requirements</a:t>
            </a:r>
            <a:r>
              <a:rPr>
                <a:solidFill>
                  <a:srgbClr val="46424D"/>
                </a:solidFill>
              </a:rPr>
              <a:t> and is good enough for external use (validation testing).</a:t>
            </a:r>
          </a:p>
        </p:txBody>
      </p:sp>
      <p:sp>
        <p:nvSpPr>
          <p:cNvPr id="22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pic>
        <p:nvPicPr>
          <p:cNvPr id="22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5623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27" name="Title 1"/>
          <p:cNvSpPr txBox="1">
            <a:spLocks noGrp="1"/>
          </p:cNvSpPr>
          <p:nvPr>
            <p:ph type="title"/>
          </p:nvPr>
        </p:nvSpPr>
        <p:spPr>
          <a:xfrm>
            <a:off x="457199" y="274638"/>
            <a:ext cx="7293234" cy="1143001"/>
          </a:xfrm>
          <a:prstGeom prst="rect">
            <a:avLst/>
          </a:prstGeom>
        </p:spPr>
        <p:txBody>
          <a:bodyPr/>
          <a:lstStyle/>
          <a:p>
            <a:r>
              <a:t>Requirements based testing</a:t>
            </a:r>
          </a:p>
        </p:txBody>
      </p:sp>
      <p:sp>
        <p:nvSpPr>
          <p:cNvPr id="228" name="Content Placeholder 2"/>
          <p:cNvSpPr txBox="1">
            <a:spLocks noGrp="1"/>
          </p:cNvSpPr>
          <p:nvPr>
            <p:ph type="body" idx="1"/>
          </p:nvPr>
        </p:nvSpPr>
        <p:spPr>
          <a:xfrm>
            <a:off x="457200" y="1600200"/>
            <a:ext cx="8229600" cy="4525963"/>
          </a:xfrm>
          <a:prstGeom prst="rect">
            <a:avLst/>
          </a:prstGeom>
        </p:spPr>
        <p:txBody>
          <a:bodyPr/>
          <a:lstStyle/>
          <a:p>
            <a:r>
              <a:t>Requirements-based testing involves examining each requirement and developing a test or tests for it.</a:t>
            </a:r>
          </a:p>
          <a:p>
            <a:r>
              <a:t>MHC-PMS requirements:</a:t>
            </a:r>
          </a:p>
          <a:p>
            <a:pPr marL="742950" lvl="1" indent="-285750">
              <a:spcBef>
                <a:spcPts val="300"/>
              </a:spcBef>
              <a:defRPr sz="2000"/>
            </a:pPr>
            <a:r>
              <a:t>If a patient is known to be allergic to any particular medication, then prescription of that medication shall result in a warning message being issued to the system user.</a:t>
            </a:r>
          </a:p>
          <a:p>
            <a:pPr marL="742950" lvl="1" indent="-285750">
              <a:spcBef>
                <a:spcPts val="300"/>
              </a:spcBef>
              <a:defRPr sz="2000"/>
            </a:pPr>
            <a:r>
              <a:t>If a prescriber chooses to ignore an allergy warning, they shall provide a reason why this has been ignored.</a:t>
            </a:r>
          </a:p>
        </p:txBody>
      </p:sp>
      <p:sp>
        <p:nvSpPr>
          <p:cNvPr id="22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pic>
        <p:nvPicPr>
          <p:cNvPr id="23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462757" y="443943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33" name="Title 1"/>
          <p:cNvSpPr txBox="1">
            <a:spLocks noGrp="1"/>
          </p:cNvSpPr>
          <p:nvPr>
            <p:ph type="title"/>
          </p:nvPr>
        </p:nvSpPr>
        <p:spPr>
          <a:xfrm>
            <a:off x="457199" y="274638"/>
            <a:ext cx="7293234" cy="1143001"/>
          </a:xfrm>
          <a:prstGeom prst="rect">
            <a:avLst/>
          </a:prstGeom>
        </p:spPr>
        <p:txBody>
          <a:bodyPr/>
          <a:lstStyle/>
          <a:p>
            <a:r>
              <a:t>Requirements tests</a:t>
            </a:r>
          </a:p>
        </p:txBody>
      </p:sp>
      <p:sp>
        <p:nvSpPr>
          <p:cNvPr id="234" name="Content Placeholder 2"/>
          <p:cNvSpPr txBox="1">
            <a:spLocks noGrp="1"/>
          </p:cNvSpPr>
          <p:nvPr>
            <p:ph type="body" idx="1"/>
          </p:nvPr>
        </p:nvSpPr>
        <p:spPr>
          <a:xfrm>
            <a:off x="457200" y="1600200"/>
            <a:ext cx="8229600" cy="4525963"/>
          </a:xfrm>
          <a:prstGeom prst="rect">
            <a:avLst/>
          </a:prstGeom>
        </p:spPr>
        <p:txBody>
          <a:bodyPr/>
          <a:lstStyle/>
          <a:p>
            <a:pPr>
              <a:defRPr sz="1800"/>
            </a:pPr>
            <a:r>
              <a:t>Set up a patient record with no known allergies. Prescribe medication for allergies that are known to exist. Check that a warning message is not issued by the system.</a:t>
            </a:r>
          </a:p>
          <a:p>
            <a:pPr>
              <a:defRPr sz="1800"/>
            </a:pPr>
            <a:r>
              <a:t>Set up a patient record with a known allergy. Prescribe the medication to that the patient is allergic to, and check that the warning is issued by the system.</a:t>
            </a:r>
          </a:p>
          <a:p>
            <a:pPr>
              <a:defRPr sz="1800"/>
            </a:pPr>
            <a:r>
              <a:t>Set up a patient record in which allergies to two or more drugs are recorded. Prescribe both of these drugs separately and check that the correct warning for each drug is issued.</a:t>
            </a:r>
          </a:p>
          <a:p>
            <a:pPr>
              <a:defRPr sz="1800"/>
            </a:pPr>
            <a:r>
              <a:t>Prescribe two drugs that the patient is allergic to. Check that two warnings are correctly issued.</a:t>
            </a:r>
          </a:p>
          <a:p>
            <a:pPr>
              <a:defRPr sz="1800"/>
            </a:pPr>
            <a:r>
              <a:t>Prescribe a drug that issues a warning and overrule that warning. Check that the system requires the user to provide information explaining why the warning was overruled. </a:t>
            </a:r>
          </a:p>
        </p:txBody>
      </p:sp>
      <p:sp>
        <p:nvSpPr>
          <p:cNvPr id="23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26</a:t>
            </a:fld>
            <a:endParaRPr/>
          </a:p>
        </p:txBody>
      </p:sp>
      <p:pic>
        <p:nvPicPr>
          <p:cNvPr id="23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292581" y="527236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39" name="Title 1"/>
          <p:cNvSpPr txBox="1">
            <a:spLocks noGrp="1"/>
          </p:cNvSpPr>
          <p:nvPr>
            <p:ph type="title"/>
          </p:nvPr>
        </p:nvSpPr>
        <p:spPr>
          <a:xfrm>
            <a:off x="457199" y="274638"/>
            <a:ext cx="7293234" cy="1143001"/>
          </a:xfrm>
          <a:prstGeom prst="rect">
            <a:avLst/>
          </a:prstGeom>
        </p:spPr>
        <p:txBody>
          <a:bodyPr/>
          <a:lstStyle/>
          <a:p>
            <a:r>
              <a:rPr lang="en-US" altLang="zh-CN" dirty="0"/>
              <a:t>Scenario testing</a:t>
            </a:r>
            <a:endParaRPr dirty="0"/>
          </a:p>
        </p:txBody>
      </p:sp>
      <p:sp>
        <p:nvSpPr>
          <p:cNvPr id="240" name="Content Placeholder 2"/>
          <p:cNvSpPr txBox="1">
            <a:spLocks noGrp="1"/>
          </p:cNvSpPr>
          <p:nvPr>
            <p:ph type="body" idx="1"/>
          </p:nvPr>
        </p:nvSpPr>
        <p:spPr>
          <a:xfrm>
            <a:off x="457200" y="1600200"/>
            <a:ext cx="8229600" cy="4525963"/>
          </a:xfrm>
          <a:prstGeom prst="rect">
            <a:avLst/>
          </a:prstGeom>
        </p:spPr>
        <p:txBody>
          <a:bodyPr/>
          <a:lstStyle/>
          <a:p>
            <a:r>
              <a:rPr lang="en-US" altLang="zh-CN" dirty="0"/>
              <a:t>An approach to release testing whereby  you devise typical scenarios of use and use these scenarios to develop test cases.</a:t>
            </a:r>
          </a:p>
          <a:p>
            <a:r>
              <a:rPr lang="en-US" altLang="zh-CN" dirty="0"/>
              <a:t>A scenario is a story that describes one way in which the system might be used.</a:t>
            </a:r>
          </a:p>
          <a:p>
            <a:r>
              <a:rPr lang="en-US" altLang="zh-CN" dirty="0"/>
              <a:t>Some features related the scenario will be tested.</a:t>
            </a:r>
          </a:p>
        </p:txBody>
      </p:sp>
      <p:sp>
        <p:nvSpPr>
          <p:cNvPr id="24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pic>
        <p:nvPicPr>
          <p:cNvPr id="24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3848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45" name="Title 1"/>
          <p:cNvSpPr txBox="1">
            <a:spLocks noGrp="1"/>
          </p:cNvSpPr>
          <p:nvPr>
            <p:ph type="title"/>
          </p:nvPr>
        </p:nvSpPr>
        <p:spPr>
          <a:xfrm>
            <a:off x="457199" y="274638"/>
            <a:ext cx="7293234" cy="1143001"/>
          </a:xfrm>
          <a:prstGeom prst="rect">
            <a:avLst/>
          </a:prstGeom>
        </p:spPr>
        <p:txBody>
          <a:bodyPr/>
          <a:lstStyle/>
          <a:p>
            <a:r>
              <a:t>A usage scenario for the MHC-PMS </a:t>
            </a:r>
          </a:p>
        </p:txBody>
      </p:sp>
      <p:sp>
        <p:nvSpPr>
          <p:cNvPr id="246" name="Rectangle 6"/>
          <p:cNvSpPr/>
          <p:nvPr/>
        </p:nvSpPr>
        <p:spPr>
          <a:xfrm>
            <a:off x="766099" y="1315819"/>
            <a:ext cx="7597073" cy="5037793"/>
          </a:xfrm>
          <a:prstGeom prst="rect">
            <a:avLst/>
          </a:prstGeom>
          <a:solidFill>
            <a:srgbClr val="FFFF00">
              <a:alpha val="34000"/>
            </a:srgbClr>
          </a:solidFill>
          <a:ln w="12700">
            <a:miter lim="400000"/>
          </a:ln>
          <a:extLst>
            <a:ext uri="{C572A759-6A51-4108-AA02-DFA0A04FC94B}">
              <ma14:wrappingTextBoxFlag xmlns:ma14="http://schemas.microsoft.com/office/mac/drawingml/2011/main" val="1"/>
            </a:ext>
          </a:extLst>
        </p:spPr>
        <p:txBody>
          <a:bodyPr lIns="45719" rIns="45719">
            <a:spAutoFit/>
          </a:bodyPr>
          <a:lstStyle/>
          <a:p>
            <a:pPr algn="just" defTabSz="914400">
              <a:defRPr sz="1600">
                <a:latin typeface="Arial"/>
                <a:ea typeface="Arial"/>
                <a:cs typeface="Arial"/>
                <a:sym typeface="Arial"/>
              </a:defRPr>
            </a:pPr>
            <a:r>
              <a:t>Kate is a nurse who specializes in mental health care. One of her responsibilities is to visit patients at home to check that their treatment is effective and that they are not suffering from medication side -effects.</a:t>
            </a:r>
          </a:p>
          <a:p>
            <a:pPr defTabSz="914400">
              <a:spcBef>
                <a:spcPts val="600"/>
              </a:spcBef>
              <a:defRPr sz="1600">
                <a:latin typeface="Arial"/>
                <a:ea typeface="Arial"/>
                <a:cs typeface="Arial"/>
                <a:sym typeface="Arial"/>
              </a:defRPr>
            </a:pPr>
            <a:r>
              <a:t>On a day for home visits, Kate logs into the MHC-PMS and  uses it to print her schedule of home visits for that day, along with summary information about the patients to be visited. She requests that the records for these patients be downloaded to her laptop. She is prompted for her key phrase to encrypt the records on the laptop.</a:t>
            </a:r>
          </a:p>
          <a:p>
            <a:pPr defTabSz="914400">
              <a:spcBef>
                <a:spcPts val="600"/>
              </a:spcBef>
              <a:defRPr sz="1600">
                <a:latin typeface="Arial"/>
                <a:ea typeface="Arial"/>
                <a:cs typeface="Arial"/>
                <a:sym typeface="Arial"/>
              </a:defRPr>
            </a:pPr>
            <a:r>
              <a:t>One of the patients that she visits is Jim, who is being treated with medication for depression. Jim feels that the medication is helping him but believes that it has the side -effect of keeping him awake at night. Kate looks up Jim’s record and is prompted for her key phrase to decrypt the record. She checks the drug prescribed and queries its side effects. Sleeplessness is a known side effect so she notes the problem in Jim’s record and suggests that he visits the clinic to have his medication changed. He agrees so Kate enters a prompt to call him when she gets back to the clinic to make an appointment with a physician. She ends the consultation and the system re-encrypts Jim’s record.</a:t>
            </a:r>
          </a:p>
          <a:p>
            <a:pPr defTabSz="914400">
              <a:spcBef>
                <a:spcPts val="600"/>
              </a:spcBef>
              <a:defRPr sz="1600">
                <a:latin typeface="Arial"/>
                <a:ea typeface="Arial"/>
                <a:cs typeface="Arial"/>
                <a:sym typeface="Arial"/>
              </a:defRPr>
            </a:pPr>
            <a:r>
              <a:t>After, finishing her consultations, Kate returns to the clinic and uploads the records of patients visited to the database. The system generates a call list for Kate of those patients who she has to contact for follow-up information and make clinic appointments.</a:t>
            </a:r>
          </a:p>
        </p:txBody>
      </p:sp>
      <p:sp>
        <p:nvSpPr>
          <p:cNvPr id="24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pic>
        <p:nvPicPr>
          <p:cNvPr id="24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1432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51" name="Title 1"/>
          <p:cNvSpPr txBox="1">
            <a:spLocks noGrp="1"/>
          </p:cNvSpPr>
          <p:nvPr>
            <p:ph type="title"/>
          </p:nvPr>
        </p:nvSpPr>
        <p:spPr>
          <a:xfrm>
            <a:off x="457199" y="274638"/>
            <a:ext cx="7293234" cy="1143001"/>
          </a:xfrm>
          <a:prstGeom prst="rect">
            <a:avLst/>
          </a:prstGeom>
        </p:spPr>
        <p:txBody>
          <a:bodyPr/>
          <a:lstStyle/>
          <a:p>
            <a:r>
              <a:t>Features tested by scenario</a:t>
            </a:r>
          </a:p>
        </p:txBody>
      </p:sp>
      <p:sp>
        <p:nvSpPr>
          <p:cNvPr id="252" name="Content Placeholder 2"/>
          <p:cNvSpPr txBox="1">
            <a:spLocks noGrp="1"/>
          </p:cNvSpPr>
          <p:nvPr>
            <p:ph type="body" idx="1"/>
          </p:nvPr>
        </p:nvSpPr>
        <p:spPr>
          <a:xfrm>
            <a:off x="457200" y="1653217"/>
            <a:ext cx="8229601" cy="4525964"/>
          </a:xfrm>
          <a:prstGeom prst="rect">
            <a:avLst/>
          </a:prstGeom>
        </p:spPr>
        <p:txBody>
          <a:bodyPr/>
          <a:lstStyle/>
          <a:p>
            <a:r>
              <a:t>Authentication by logging on to the system.</a:t>
            </a:r>
          </a:p>
          <a:p>
            <a:r>
              <a:t>Downloading and uploading of specified patient records to a laptop.</a:t>
            </a:r>
          </a:p>
          <a:p>
            <a:r>
              <a:t>Home visit scheduling.</a:t>
            </a:r>
          </a:p>
          <a:p>
            <a:r>
              <a:t>Encryption and decryption of patient records on a mobile device. </a:t>
            </a:r>
          </a:p>
          <a:p>
            <a:r>
              <a:t>Record retrieval and modification.</a:t>
            </a:r>
          </a:p>
          <a:p>
            <a:r>
              <a:t>Links with the drugs database that maintains side-effect information.</a:t>
            </a:r>
          </a:p>
          <a:p>
            <a:r>
              <a:t>The system for call prompting.</a:t>
            </a:r>
          </a:p>
        </p:txBody>
      </p:sp>
      <p:sp>
        <p:nvSpPr>
          <p:cNvPr id="25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pic>
        <p:nvPicPr>
          <p:cNvPr id="25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0" y="5339010"/>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26"/>
          <p:cNvSpPr txBox="1">
            <a:spLocks noGrp="1"/>
          </p:cNvSpPr>
          <p:nvPr>
            <p:ph type="title"/>
          </p:nvPr>
        </p:nvSpPr>
        <p:spPr>
          <a:xfrm>
            <a:off x="457199" y="274638"/>
            <a:ext cx="7293234" cy="1143001"/>
          </a:xfrm>
          <a:prstGeom prst="rect">
            <a:avLst/>
          </a:prstGeom>
        </p:spPr>
        <p:txBody>
          <a:bodyPr/>
          <a:lstStyle>
            <a:lvl1pPr>
              <a:defRPr b="0">
                <a:latin typeface="Microsoft Sans Serif"/>
                <a:ea typeface="Microsoft Sans Serif"/>
                <a:cs typeface="Microsoft Sans Serif"/>
                <a:sym typeface="Microsoft Sans Serif"/>
              </a:defRPr>
            </a:lvl1pPr>
          </a:lstStyle>
          <a:p>
            <a:r>
              <a:t>Path testing</a:t>
            </a:r>
          </a:p>
        </p:txBody>
      </p:sp>
      <p:sp>
        <p:nvSpPr>
          <p:cNvPr id="107" name="Rectangle 1027"/>
          <p:cNvSpPr txBox="1">
            <a:spLocks noGrp="1"/>
          </p:cNvSpPr>
          <p:nvPr>
            <p:ph type="body" idx="1"/>
          </p:nvPr>
        </p:nvSpPr>
        <p:spPr>
          <a:xfrm>
            <a:off x="457200" y="1600200"/>
            <a:ext cx="8229600" cy="4525963"/>
          </a:xfrm>
          <a:prstGeom prst="rect">
            <a:avLst/>
          </a:prstGeom>
        </p:spPr>
        <p:txBody>
          <a:bodyPr/>
          <a:lstStyle/>
          <a:p>
            <a:pPr>
              <a:defRPr>
                <a:latin typeface="MS Reference Sans Serif"/>
                <a:ea typeface="MS Reference Sans Serif"/>
                <a:cs typeface="MS Reference Sans Serif"/>
                <a:sym typeface="MS Reference Sans Serif"/>
              </a:defRPr>
            </a:pPr>
            <a:r>
              <a:rPr dirty="0"/>
              <a:t>The objective of path testing is to ensure that the set of test cases is such that each path through the program is executed at least once</a:t>
            </a:r>
          </a:p>
          <a:p>
            <a:pPr>
              <a:defRPr>
                <a:latin typeface="MS Reference Sans Serif"/>
                <a:ea typeface="MS Reference Sans Serif"/>
                <a:cs typeface="MS Reference Sans Serif"/>
                <a:sym typeface="MS Reference Sans Serif"/>
              </a:defRPr>
            </a:pPr>
            <a:r>
              <a:rPr dirty="0"/>
              <a:t>The starting point for path testing is </a:t>
            </a:r>
            <a:r>
              <a:rPr dirty="0">
                <a:solidFill>
                  <a:srgbClr val="FF0000"/>
                </a:solidFill>
              </a:rPr>
              <a:t>a program flow graph </a:t>
            </a:r>
            <a:r>
              <a:rPr dirty="0"/>
              <a:t>that shows nodes representing program decisions and arcs representing the flow of control</a:t>
            </a:r>
          </a:p>
          <a:p>
            <a:pPr>
              <a:defRPr>
                <a:latin typeface="MS Reference Sans Serif"/>
                <a:ea typeface="MS Reference Sans Serif"/>
                <a:cs typeface="MS Reference Sans Serif"/>
                <a:sym typeface="MS Reference Sans Serif"/>
              </a:defRPr>
            </a:pPr>
            <a:r>
              <a:rPr dirty="0"/>
              <a:t>Statements with conditions are therefore nodes in the flow graph</a:t>
            </a:r>
          </a:p>
        </p:txBody>
      </p:sp>
      <p:pic>
        <p:nvPicPr>
          <p:cNvPr id="10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2996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8"/>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57" name="Rectangle 2"/>
          <p:cNvSpPr txBox="1">
            <a:spLocks noGrp="1"/>
          </p:cNvSpPr>
          <p:nvPr>
            <p:ph type="title"/>
          </p:nvPr>
        </p:nvSpPr>
        <p:spPr>
          <a:xfrm>
            <a:off x="457199" y="274638"/>
            <a:ext cx="7293234" cy="1143001"/>
          </a:xfrm>
          <a:prstGeom prst="rect">
            <a:avLst/>
          </a:prstGeom>
        </p:spPr>
        <p:txBody>
          <a:bodyPr/>
          <a:lstStyle/>
          <a:p>
            <a:r>
              <a:t>Performance testing</a:t>
            </a:r>
          </a:p>
        </p:txBody>
      </p:sp>
      <p:sp>
        <p:nvSpPr>
          <p:cNvPr id="258" name="Rectangle 3"/>
          <p:cNvSpPr txBox="1">
            <a:spLocks noGrp="1"/>
          </p:cNvSpPr>
          <p:nvPr>
            <p:ph type="body" idx="1"/>
          </p:nvPr>
        </p:nvSpPr>
        <p:spPr>
          <a:xfrm>
            <a:off x="457200" y="1600200"/>
            <a:ext cx="8229600" cy="4525963"/>
          </a:xfrm>
          <a:prstGeom prst="rect">
            <a:avLst/>
          </a:prstGeom>
        </p:spPr>
        <p:txBody>
          <a:bodyPr/>
          <a:lstStyle/>
          <a:p>
            <a:r>
              <a:t>Part of release testing may involve testing the emergent properties of a system, such as performance and reliability.</a:t>
            </a:r>
          </a:p>
          <a:p>
            <a:r>
              <a:t>Tests should reflect the profile of use of the system.</a:t>
            </a:r>
          </a:p>
          <a:p>
            <a:pPr>
              <a:defRPr>
                <a:solidFill>
                  <a:srgbClr val="FF0000"/>
                </a:solidFill>
              </a:defRPr>
            </a:pPr>
            <a:r>
              <a:t>Performance tests usually involve planning a series of tests where the load is steadily increased until the system performance becomes unacceptable.</a:t>
            </a:r>
          </a:p>
          <a:p>
            <a:pPr>
              <a:defRPr>
                <a:solidFill>
                  <a:srgbClr val="FF0000"/>
                </a:solidFill>
              </a:defRPr>
            </a:pPr>
            <a:r>
              <a:t>Stress testing is a form of performance </a:t>
            </a:r>
            <a:r>
              <a:rPr>
                <a:solidFill>
                  <a:srgbClr val="46424D"/>
                </a:solidFill>
              </a:rPr>
              <a:t>testing where the system is deliberately overloaded to test its failure behaviour.</a:t>
            </a:r>
          </a:p>
        </p:txBody>
      </p:sp>
      <p:sp>
        <p:nvSpPr>
          <p:cNvPr id="25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pic>
        <p:nvPicPr>
          <p:cNvPr id="26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95736" y="532698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0"/>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63" name="Title 1"/>
          <p:cNvSpPr txBox="1">
            <a:spLocks noGrp="1"/>
          </p:cNvSpPr>
          <p:nvPr>
            <p:ph type="title"/>
          </p:nvPr>
        </p:nvSpPr>
        <p:spPr>
          <a:xfrm>
            <a:off x="457199" y="274638"/>
            <a:ext cx="7293234" cy="1143001"/>
          </a:xfrm>
          <a:prstGeom prst="rect">
            <a:avLst/>
          </a:prstGeom>
        </p:spPr>
        <p:txBody>
          <a:bodyPr/>
          <a:lstStyle/>
          <a:p>
            <a:r>
              <a:t>User testing</a:t>
            </a:r>
          </a:p>
        </p:txBody>
      </p:sp>
      <p:sp>
        <p:nvSpPr>
          <p:cNvPr id="264" name="Content Placeholder 2"/>
          <p:cNvSpPr txBox="1">
            <a:spLocks noGrp="1"/>
          </p:cNvSpPr>
          <p:nvPr>
            <p:ph type="body" idx="1"/>
          </p:nvPr>
        </p:nvSpPr>
        <p:spPr>
          <a:xfrm>
            <a:off x="457200" y="1600200"/>
            <a:ext cx="8229600" cy="4525963"/>
          </a:xfrm>
          <a:prstGeom prst="rect">
            <a:avLst/>
          </a:prstGeom>
        </p:spPr>
        <p:txBody>
          <a:bodyPr/>
          <a:lstStyle/>
          <a:p>
            <a:r>
              <a:t>User or customer testing is a stage in the testing process in which users or customers provide input and advice on system testing. </a:t>
            </a:r>
          </a:p>
          <a:p>
            <a:r>
              <a:t>User testing is essential, even when comprehensive system and release testing have been carried out. </a:t>
            </a:r>
          </a:p>
          <a:p>
            <a:pPr marL="742950" lvl="1" indent="-285750">
              <a:spcBef>
                <a:spcPts val="300"/>
              </a:spcBef>
              <a:defRPr sz="2000"/>
            </a:pPr>
            <a:r>
              <a:t>The reason for this is that influences from the user’s working environment have a major effect on the reliability, performance, usability and robustness of a system. These cannot be replicated in a testing environment.</a:t>
            </a:r>
          </a:p>
        </p:txBody>
      </p:sp>
      <p:sp>
        <p:nvSpPr>
          <p:cNvPr id="26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31</a:t>
            </a:fld>
            <a:endParaRPr/>
          </a:p>
        </p:txBody>
      </p:sp>
      <p:pic>
        <p:nvPicPr>
          <p:cNvPr id="26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79445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69" name="Title 1"/>
          <p:cNvSpPr txBox="1">
            <a:spLocks noGrp="1"/>
          </p:cNvSpPr>
          <p:nvPr>
            <p:ph type="title"/>
          </p:nvPr>
        </p:nvSpPr>
        <p:spPr>
          <a:xfrm>
            <a:off x="457199" y="274638"/>
            <a:ext cx="7293234" cy="1143001"/>
          </a:xfrm>
          <a:prstGeom prst="rect">
            <a:avLst/>
          </a:prstGeom>
        </p:spPr>
        <p:txBody>
          <a:bodyPr/>
          <a:lstStyle/>
          <a:p>
            <a:r>
              <a:t>Types of user testing</a:t>
            </a:r>
          </a:p>
        </p:txBody>
      </p:sp>
      <p:sp>
        <p:nvSpPr>
          <p:cNvPr id="270" name="Content Placeholder 2"/>
          <p:cNvSpPr txBox="1">
            <a:spLocks noGrp="1"/>
          </p:cNvSpPr>
          <p:nvPr>
            <p:ph type="body" idx="1"/>
          </p:nvPr>
        </p:nvSpPr>
        <p:spPr>
          <a:xfrm>
            <a:off x="457200" y="1600200"/>
            <a:ext cx="8229600" cy="4525963"/>
          </a:xfrm>
          <a:prstGeom prst="rect">
            <a:avLst/>
          </a:prstGeom>
        </p:spPr>
        <p:txBody>
          <a:bodyPr/>
          <a:lstStyle/>
          <a:p>
            <a:r>
              <a:t>Alpha testing</a:t>
            </a:r>
          </a:p>
          <a:p>
            <a:pPr marL="742950" lvl="1" indent="-285750">
              <a:spcBef>
                <a:spcPts val="300"/>
              </a:spcBef>
              <a:defRPr sz="2000"/>
            </a:pPr>
            <a:r>
              <a:t>Users of the software work with the development team to test the software at the developer’s site.</a:t>
            </a:r>
          </a:p>
          <a:p>
            <a:r>
              <a:t>Beta testing</a:t>
            </a:r>
          </a:p>
          <a:p>
            <a:pPr marL="742950" lvl="1" indent="-285750">
              <a:spcBef>
                <a:spcPts val="300"/>
              </a:spcBef>
              <a:defRPr sz="2000"/>
            </a:pPr>
            <a:r>
              <a:t>A release of the software is made available to users to allow them to experiment and to raise problems that they discover with the system developers.</a:t>
            </a:r>
          </a:p>
          <a:p>
            <a:r>
              <a:t>Acceptance testing</a:t>
            </a:r>
          </a:p>
          <a:p>
            <a:pPr marL="742950" lvl="1" indent="-285750">
              <a:spcBef>
                <a:spcPts val="300"/>
              </a:spcBef>
              <a:defRPr sz="2000"/>
            </a:pPr>
            <a:r>
              <a:t>Customers test a system to decide whether or not it is ready to be accepted from the system developers and deployed in the customer environment. Primarily for custom systems.</a:t>
            </a:r>
          </a:p>
        </p:txBody>
      </p:sp>
      <p:sp>
        <p:nvSpPr>
          <p:cNvPr id="27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32</a:t>
            </a:fld>
            <a:endParaRPr/>
          </a:p>
        </p:txBody>
      </p:sp>
      <p:pic>
        <p:nvPicPr>
          <p:cNvPr id="27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37147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75" name="Title 1"/>
          <p:cNvSpPr txBox="1">
            <a:spLocks noGrp="1"/>
          </p:cNvSpPr>
          <p:nvPr>
            <p:ph type="title"/>
          </p:nvPr>
        </p:nvSpPr>
        <p:spPr>
          <a:xfrm>
            <a:off x="457199" y="274638"/>
            <a:ext cx="7293234" cy="1143001"/>
          </a:xfrm>
          <a:prstGeom prst="rect">
            <a:avLst/>
          </a:prstGeom>
        </p:spPr>
        <p:txBody>
          <a:bodyPr/>
          <a:lstStyle/>
          <a:p>
            <a:r>
              <a:t>The acceptance testing process </a:t>
            </a:r>
          </a:p>
        </p:txBody>
      </p:sp>
      <p:sp>
        <p:nvSpPr>
          <p:cNvPr id="27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33</a:t>
            </a:fld>
            <a:endParaRPr/>
          </a:p>
        </p:txBody>
      </p:sp>
      <p:pic>
        <p:nvPicPr>
          <p:cNvPr id="27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286250" y="5122165"/>
            <a:ext cx="571500" cy="571500"/>
          </a:xfrm>
          <a:prstGeom prst="rect">
            <a:avLst/>
          </a:prstGeom>
          <a:ln w="12700">
            <a:miter lim="400000"/>
          </a:ln>
        </p:spPr>
      </p:pic>
      <p:pic>
        <p:nvPicPr>
          <p:cNvPr id="7" name="Content Placeholder 3" descr="8.11 AcceptanceTesting.eps"/>
          <p:cNvPicPr>
            <a:picLocks noChangeAspect="1"/>
          </p:cNvPicPr>
          <p:nvPr/>
        </p:nvPicPr>
        <p:blipFill>
          <a:blip r:embed="rId5"/>
          <a:srcRect t="-105822" b="-105822"/>
          <a:stretch>
            <a:fillRect/>
          </a:stretch>
        </p:blipFill>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8"/>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81" name="Title 1"/>
          <p:cNvSpPr txBox="1">
            <a:spLocks noGrp="1"/>
          </p:cNvSpPr>
          <p:nvPr>
            <p:ph type="title"/>
          </p:nvPr>
        </p:nvSpPr>
        <p:spPr>
          <a:xfrm>
            <a:off x="457199" y="274638"/>
            <a:ext cx="7293234" cy="1143001"/>
          </a:xfrm>
          <a:prstGeom prst="rect">
            <a:avLst/>
          </a:prstGeom>
        </p:spPr>
        <p:txBody>
          <a:bodyPr/>
          <a:lstStyle/>
          <a:p>
            <a:r>
              <a:t>Agile methods and acceptance testing</a:t>
            </a:r>
          </a:p>
        </p:txBody>
      </p:sp>
      <p:sp>
        <p:nvSpPr>
          <p:cNvPr id="282" name="Content Placeholder 2"/>
          <p:cNvSpPr txBox="1">
            <a:spLocks noGrp="1"/>
          </p:cNvSpPr>
          <p:nvPr>
            <p:ph type="body" idx="1"/>
          </p:nvPr>
        </p:nvSpPr>
        <p:spPr>
          <a:xfrm>
            <a:off x="457200" y="1600200"/>
            <a:ext cx="8229600" cy="4525963"/>
          </a:xfrm>
          <a:prstGeom prst="rect">
            <a:avLst/>
          </a:prstGeom>
        </p:spPr>
        <p:txBody>
          <a:bodyPr/>
          <a:lstStyle/>
          <a:p>
            <a:r>
              <a:t>In agile methods, the user/customer is part of the development team and is responsible for making decisions on the acceptability of the system.</a:t>
            </a:r>
          </a:p>
          <a:p>
            <a:r>
              <a:t>Tests are defined by the user/customer and are integrated with other tests in that they are run automatically when changes are made.</a:t>
            </a:r>
          </a:p>
          <a:p>
            <a:r>
              <a:t>There is no separate acceptance testing process.</a:t>
            </a:r>
          </a:p>
          <a:p>
            <a:r>
              <a:t>Main problem here is whether or not the embedded user is ‘typical’ and can represent the interests of all system stakeholders.</a:t>
            </a:r>
          </a:p>
        </p:txBody>
      </p:sp>
      <p:sp>
        <p:nvSpPr>
          <p:cNvPr id="28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pic>
        <p:nvPicPr>
          <p:cNvPr id="28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22628" y="523140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8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84"/>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87"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88" name="Content Placeholder 2"/>
          <p:cNvSpPr txBox="1">
            <a:spLocks noGrp="1"/>
          </p:cNvSpPr>
          <p:nvPr>
            <p:ph type="body" idx="1"/>
          </p:nvPr>
        </p:nvSpPr>
        <p:spPr>
          <a:xfrm>
            <a:off x="457200" y="1600200"/>
            <a:ext cx="8229600" cy="4525963"/>
          </a:xfrm>
          <a:prstGeom prst="rect">
            <a:avLst/>
          </a:prstGeom>
        </p:spPr>
        <p:txBody>
          <a:bodyPr/>
          <a:lstStyle/>
          <a:p>
            <a:r>
              <a:t>Testing can only show the presence of errors in a program. It cannot demonstrate that there are no remaining faults.</a:t>
            </a:r>
          </a:p>
          <a:p>
            <a:r>
              <a:t>Development testing is the responsibility of the software development team. A separate team should be responsible for testing a system before it is released to customers. </a:t>
            </a:r>
          </a:p>
          <a:p>
            <a:r>
              <a:t>Development testing includes unit testing, in which you test individual objects and methods  component testing in which you test related groups of objects  and system testing, in which you test partial or complete systems.</a:t>
            </a:r>
          </a:p>
        </p:txBody>
      </p:sp>
      <p:sp>
        <p:nvSpPr>
          <p:cNvPr id="28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35</a:t>
            </a:fld>
            <a:endParaRPr/>
          </a:p>
        </p:txBody>
      </p:sp>
      <p:pic>
        <p:nvPicPr>
          <p:cNvPr id="29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22335" fill="hold"/>
                                        <p:tgtEl>
                                          <p:spTgt spid="29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93"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94" name="Content Placeholder 2"/>
          <p:cNvSpPr txBox="1">
            <a:spLocks noGrp="1"/>
          </p:cNvSpPr>
          <p:nvPr>
            <p:ph type="body" idx="1"/>
          </p:nvPr>
        </p:nvSpPr>
        <p:spPr>
          <a:xfrm>
            <a:off x="457200" y="1600200"/>
            <a:ext cx="8229600" cy="4525963"/>
          </a:xfrm>
          <a:prstGeom prst="rect">
            <a:avLst/>
          </a:prstGeom>
        </p:spPr>
        <p:txBody>
          <a:bodyPr/>
          <a:lstStyle/>
          <a:p>
            <a:pPr>
              <a:defRPr sz="2000"/>
            </a:pPr>
            <a:r>
              <a:t>When testing software, you should try to ‘break’ the software by using experience and guidelines to choose types of test case that have been effective in discovering defects in other systems.</a:t>
            </a:r>
          </a:p>
          <a:p>
            <a:pPr>
              <a:defRPr sz="2000"/>
            </a:pPr>
            <a:r>
              <a:t>Wherever possible, you should write automated tests. The tests are embedded in a program that can be run every time a change is made to a system.</a:t>
            </a:r>
          </a:p>
          <a:p>
            <a:pPr>
              <a:defRPr sz="2000"/>
            </a:pPr>
            <a:r>
              <a:t>Test-first development is an approach to development where tests are written before the code to be tested. </a:t>
            </a:r>
          </a:p>
          <a:p>
            <a:pPr>
              <a:defRPr sz="2000"/>
            </a:pPr>
            <a:r>
              <a:t>Scenario testing involves inventing a typical usage scenario and using this to derive test cases.</a:t>
            </a:r>
          </a:p>
          <a:p>
            <a:pPr>
              <a:defRPr sz="2000"/>
            </a:pPr>
            <a:r>
              <a:t>Acceptance testing is a user testing process where the aim is to decide if the software is good enough to be deployed and used in its operational environment.</a:t>
            </a:r>
          </a:p>
        </p:txBody>
      </p:sp>
      <p:sp>
        <p:nvSpPr>
          <p:cNvPr id="29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36</a:t>
            </a:fld>
            <a:endParaRPr/>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latin typeface="MS Reference Sans Serif"/>
                <a:ea typeface="MS Reference Sans Serif"/>
                <a:cs typeface="MS Reference Sans Serif"/>
                <a:sym typeface="MS Reference Sans Serif"/>
              </a:defRPr>
            </a:pPr>
            <a:r>
              <a:rPr dirty="0">
                <a:solidFill>
                  <a:srgbClr val="FF0000"/>
                </a:solidFill>
              </a:rPr>
              <a:t>Describes the program control flow</a:t>
            </a:r>
            <a:r>
              <a:rPr dirty="0"/>
              <a:t>. Each branch is shown as a separate path and loops are shown by arrows looping back to the loop condition node</a:t>
            </a:r>
          </a:p>
          <a:p>
            <a:pPr>
              <a:defRPr>
                <a:latin typeface="MS Reference Sans Serif"/>
                <a:ea typeface="MS Reference Sans Serif"/>
                <a:cs typeface="MS Reference Sans Serif"/>
                <a:sym typeface="MS Reference Sans Serif"/>
              </a:defRPr>
            </a:pPr>
            <a:r>
              <a:rPr dirty="0"/>
              <a:t>Used as a basis for computing the </a:t>
            </a:r>
            <a:r>
              <a:rPr dirty="0">
                <a:solidFill>
                  <a:srgbClr val="FF0000"/>
                </a:solidFill>
              </a:rPr>
              <a:t>cyclomatic </a:t>
            </a:r>
            <a:br>
              <a:rPr dirty="0">
                <a:solidFill>
                  <a:srgbClr val="FF0000"/>
                </a:solidFill>
              </a:rPr>
            </a:br>
            <a:r>
              <a:rPr dirty="0">
                <a:solidFill>
                  <a:srgbClr val="FF0000"/>
                </a:solidFill>
              </a:rPr>
              <a:t>complexity</a:t>
            </a:r>
          </a:p>
          <a:p>
            <a:pPr>
              <a:defRPr>
                <a:latin typeface="MS Reference Sans Serif"/>
                <a:ea typeface="MS Reference Sans Serif"/>
                <a:cs typeface="MS Reference Sans Serif"/>
                <a:sym typeface="MS Reference Sans Serif"/>
              </a:defRPr>
            </a:pPr>
            <a:r>
              <a:rPr dirty="0"/>
              <a:t>Cyclomatic complexity = Number of edges - Number of nodes +2</a:t>
            </a:r>
          </a:p>
        </p:txBody>
      </p:sp>
      <p:sp>
        <p:nvSpPr>
          <p:cNvPr id="111"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Program flow graphs</a:t>
            </a:r>
          </a:p>
        </p:txBody>
      </p:sp>
      <p:pic>
        <p:nvPicPr>
          <p:cNvPr id="11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54867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latin typeface="MS Reference Sans Serif"/>
                <a:ea typeface="MS Reference Sans Serif"/>
                <a:cs typeface="MS Reference Sans Serif"/>
                <a:sym typeface="MS Reference Sans Serif"/>
              </a:defRPr>
            </a:pPr>
            <a:r>
              <a:rPr dirty="0">
                <a:solidFill>
                  <a:srgbClr val="FF0000"/>
                </a:solidFill>
              </a:rPr>
              <a:t>The number of tests </a:t>
            </a:r>
            <a:r>
              <a:rPr dirty="0"/>
              <a:t>to test all control </a:t>
            </a:r>
            <a:br>
              <a:rPr dirty="0"/>
            </a:br>
            <a:r>
              <a:rPr dirty="0"/>
              <a:t>statements equals the cyclomatic complexity</a:t>
            </a:r>
          </a:p>
          <a:p>
            <a:pPr>
              <a:defRPr>
                <a:latin typeface="MS Reference Sans Serif"/>
                <a:ea typeface="MS Reference Sans Serif"/>
                <a:cs typeface="MS Reference Sans Serif"/>
                <a:sym typeface="MS Reference Sans Serif"/>
              </a:defRPr>
            </a:pPr>
            <a:r>
              <a:rPr dirty="0"/>
              <a:t>Cyclomatic complexity equals number of conditions in a program</a:t>
            </a:r>
          </a:p>
          <a:p>
            <a:pPr>
              <a:defRPr>
                <a:latin typeface="MS Reference Sans Serif"/>
                <a:ea typeface="MS Reference Sans Serif"/>
                <a:cs typeface="MS Reference Sans Serif"/>
                <a:sym typeface="MS Reference Sans Serif"/>
              </a:defRPr>
            </a:pPr>
            <a:r>
              <a:rPr dirty="0"/>
              <a:t>Useful if used with care. Does not imply </a:t>
            </a:r>
            <a:br>
              <a:rPr dirty="0"/>
            </a:br>
            <a:r>
              <a:rPr dirty="0"/>
              <a:t>adequacy of testing. </a:t>
            </a:r>
          </a:p>
          <a:p>
            <a:pPr>
              <a:defRPr>
                <a:latin typeface="MS Reference Sans Serif"/>
                <a:ea typeface="MS Reference Sans Serif"/>
                <a:cs typeface="MS Reference Sans Serif"/>
                <a:sym typeface="MS Reference Sans Serif"/>
              </a:defRPr>
            </a:pPr>
            <a:r>
              <a:rPr dirty="0">
                <a:solidFill>
                  <a:srgbClr val="FF0000"/>
                </a:solidFill>
              </a:rPr>
              <a:t>Although all paths are executed, all combinations of paths are not executed</a:t>
            </a:r>
          </a:p>
        </p:txBody>
      </p:sp>
      <p:sp>
        <p:nvSpPr>
          <p:cNvPr id="115"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Cyclomatic complexity</a:t>
            </a:r>
          </a:p>
        </p:txBody>
      </p:sp>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19892"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2"/>
          <p:cNvSpPr txBox="1">
            <a:spLocks noGrp="1"/>
          </p:cNvSpPr>
          <p:nvPr>
            <p:ph type="title"/>
          </p:nvPr>
        </p:nvSpPr>
        <p:spPr>
          <a:xfrm>
            <a:off x="5432425" y="5353050"/>
            <a:ext cx="7805739" cy="1109663"/>
          </a:xfrm>
          <a:prstGeom prst="rect">
            <a:avLst/>
          </a:prstGeom>
        </p:spPr>
        <p:txBody>
          <a:bodyPr lIns="44622" tIns="44622" rIns="44622" bIns="44622"/>
          <a:lstStyle>
            <a:lvl1pPr>
              <a:defRPr sz="2800" b="0">
                <a:latin typeface="Microsoft Sans Serif"/>
                <a:ea typeface="Microsoft Sans Serif"/>
                <a:cs typeface="Microsoft Sans Serif"/>
                <a:sym typeface="Microsoft Sans Serif"/>
              </a:defRPr>
            </a:lvl1pPr>
          </a:lstStyle>
          <a:p>
            <a:r>
              <a:t>Binary search (Java)</a:t>
            </a:r>
          </a:p>
        </p:txBody>
      </p:sp>
      <p:pic>
        <p:nvPicPr>
          <p:cNvPr id="119" name="Object 1024" descr="Object 1024"/>
          <p:cNvPicPr>
            <a:picLocks noChangeAspect="1"/>
          </p:cNvPicPr>
          <p:nvPr/>
        </p:nvPicPr>
        <p:blipFill>
          <a:blip r:embed="rId4">
            <a:extLst/>
          </a:blip>
          <a:stretch>
            <a:fillRect/>
          </a:stretch>
        </p:blipFill>
        <p:spPr>
          <a:xfrm>
            <a:off x="461962" y="230188"/>
            <a:ext cx="7646988" cy="6813551"/>
          </a:xfrm>
          <a:prstGeom prst="rect">
            <a:avLst/>
          </a:prstGeom>
          <a:ln w="12700">
            <a:miter lim="400000"/>
          </a:ln>
        </p:spPr>
      </p:pic>
      <p:pic>
        <p:nvPicPr>
          <p:cNvPr id="12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92334" fill="hold"/>
                                        <p:tgtEl>
                                          <p:spTgt spid="1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ectangle 2"/>
          <p:cNvSpPr txBox="1">
            <a:spLocks noGrp="1"/>
          </p:cNvSpPr>
          <p:nvPr>
            <p:ph type="title"/>
          </p:nvPr>
        </p:nvSpPr>
        <p:spPr>
          <a:xfrm>
            <a:off x="5432425" y="5965825"/>
            <a:ext cx="3368675" cy="606425"/>
          </a:xfrm>
          <a:prstGeom prst="rect">
            <a:avLst/>
          </a:prstGeom>
        </p:spPr>
        <p:txBody>
          <a:bodyPr lIns="44622" tIns="44622" rIns="44622" bIns="44622"/>
          <a:lstStyle>
            <a:lvl1pPr defTabSz="443484">
              <a:defRPr sz="2328" b="0">
                <a:latin typeface="Microsoft Sans Serif"/>
                <a:ea typeface="Microsoft Sans Serif"/>
                <a:cs typeface="Microsoft Sans Serif"/>
                <a:sym typeface="Microsoft Sans Serif"/>
              </a:defRPr>
            </a:lvl1pPr>
          </a:lstStyle>
          <a:p>
            <a:r>
              <a:t>Binary search flow graph</a:t>
            </a:r>
          </a:p>
        </p:txBody>
      </p:sp>
      <p:pic>
        <p:nvPicPr>
          <p:cNvPr id="123" name="Picture 5" descr="Picture 5"/>
          <p:cNvPicPr>
            <a:picLocks noChangeAspect="1"/>
          </p:cNvPicPr>
          <p:nvPr/>
        </p:nvPicPr>
        <p:blipFill>
          <a:blip r:embed="rId4">
            <a:extLst/>
          </a:blip>
          <a:stretch>
            <a:fillRect/>
          </a:stretch>
        </p:blipFill>
        <p:spPr>
          <a:xfrm>
            <a:off x="688975" y="534987"/>
            <a:ext cx="7651750" cy="5789614"/>
          </a:xfrm>
          <a:prstGeom prst="rect">
            <a:avLst/>
          </a:prstGeom>
          <a:ln w="12700">
            <a:miter lim="400000"/>
          </a:ln>
        </p:spPr>
      </p:pic>
      <p:pic>
        <p:nvPicPr>
          <p:cNvPr id="12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552034"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latin typeface="MS Reference Sans Serif"/>
                <a:ea typeface="MS Reference Sans Serif"/>
                <a:cs typeface="MS Reference Sans Serif"/>
                <a:sym typeface="MS Reference Sans Serif"/>
              </a:defRPr>
            </a:pPr>
            <a:r>
              <a:t>1, 2, 3, 8, 9</a:t>
            </a:r>
          </a:p>
          <a:p>
            <a:pPr>
              <a:defRPr>
                <a:latin typeface="MS Reference Sans Serif"/>
                <a:ea typeface="MS Reference Sans Serif"/>
                <a:cs typeface="MS Reference Sans Serif"/>
                <a:sym typeface="MS Reference Sans Serif"/>
              </a:defRPr>
            </a:pPr>
            <a:r>
              <a:t>1, 2, 3, 4, 6, 7, 2</a:t>
            </a:r>
          </a:p>
          <a:p>
            <a:pPr>
              <a:defRPr>
                <a:latin typeface="MS Reference Sans Serif"/>
                <a:ea typeface="MS Reference Sans Serif"/>
                <a:cs typeface="MS Reference Sans Serif"/>
                <a:sym typeface="MS Reference Sans Serif"/>
              </a:defRPr>
            </a:pPr>
            <a:r>
              <a:t>1, 2, 3, 4, 5, 7, 2</a:t>
            </a:r>
          </a:p>
          <a:p>
            <a:pPr>
              <a:defRPr>
                <a:latin typeface="MS Reference Sans Serif"/>
                <a:ea typeface="MS Reference Sans Serif"/>
                <a:cs typeface="MS Reference Sans Serif"/>
                <a:sym typeface="MS Reference Sans Serif"/>
              </a:defRPr>
            </a:pPr>
            <a:r>
              <a:t>1, 2, 3, 4, 6, 7, 2, 8, 9</a:t>
            </a:r>
          </a:p>
          <a:p>
            <a:pPr>
              <a:defRPr>
                <a:latin typeface="MS Reference Sans Serif"/>
                <a:ea typeface="MS Reference Sans Serif"/>
                <a:cs typeface="MS Reference Sans Serif"/>
                <a:sym typeface="MS Reference Sans Serif"/>
              </a:defRPr>
            </a:pPr>
            <a:r>
              <a:t>Test cases should be derived so that all of these paths are executed</a:t>
            </a:r>
          </a:p>
          <a:p>
            <a:pPr>
              <a:defRPr>
                <a:latin typeface="MS Reference Sans Serif"/>
                <a:ea typeface="MS Reference Sans Serif"/>
                <a:cs typeface="MS Reference Sans Serif"/>
                <a:sym typeface="MS Reference Sans Serif"/>
              </a:defRPr>
            </a:pPr>
            <a:r>
              <a:t>A dynamic program analyser may be used to check that paths have been executed</a:t>
            </a:r>
          </a:p>
        </p:txBody>
      </p:sp>
      <p:sp>
        <p:nvSpPr>
          <p:cNvPr id="127"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Independent paths</a:t>
            </a:r>
          </a:p>
        </p:txBody>
      </p:sp>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36284" y="512216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31" name="Title 1"/>
          <p:cNvSpPr txBox="1">
            <a:spLocks noGrp="1"/>
          </p:cNvSpPr>
          <p:nvPr>
            <p:ph type="title"/>
          </p:nvPr>
        </p:nvSpPr>
        <p:spPr>
          <a:xfrm>
            <a:off x="457199" y="274638"/>
            <a:ext cx="7293234" cy="1143001"/>
          </a:xfrm>
          <a:prstGeom prst="rect">
            <a:avLst/>
          </a:prstGeom>
        </p:spPr>
        <p:txBody>
          <a:bodyPr/>
          <a:lstStyle/>
          <a:p>
            <a:r>
              <a:t>Component testing</a:t>
            </a:r>
          </a:p>
        </p:txBody>
      </p:sp>
      <p:sp>
        <p:nvSpPr>
          <p:cNvPr id="132" name="Content Placeholder 2"/>
          <p:cNvSpPr txBox="1">
            <a:spLocks noGrp="1"/>
          </p:cNvSpPr>
          <p:nvPr>
            <p:ph type="body" idx="1"/>
          </p:nvPr>
        </p:nvSpPr>
        <p:spPr>
          <a:xfrm>
            <a:off x="457200" y="1600200"/>
            <a:ext cx="8229600" cy="4525963"/>
          </a:xfrm>
          <a:prstGeom prst="rect">
            <a:avLst/>
          </a:prstGeom>
        </p:spPr>
        <p:txBody>
          <a:bodyPr/>
          <a:lstStyle/>
          <a:p>
            <a:r>
              <a:t>Software components are often composite </a:t>
            </a:r>
            <a:r>
              <a:rPr>
                <a:solidFill>
                  <a:srgbClr val="FF0000"/>
                </a:solidFill>
              </a:rPr>
              <a:t>components that are made up of several interacting objects</a:t>
            </a:r>
            <a:r>
              <a:t>. </a:t>
            </a:r>
          </a:p>
          <a:p>
            <a:pPr marL="742950" lvl="1" indent="-285750">
              <a:spcBef>
                <a:spcPts val="300"/>
              </a:spcBef>
              <a:defRPr sz="2000"/>
            </a:pPr>
            <a:r>
              <a:t>For example, in the weather station system, the reconfiguration component includes objects that deal with each aspect of the reconfiguration. </a:t>
            </a:r>
          </a:p>
          <a:p>
            <a:r>
              <a:t>You access the functionality of these objects through the defined component interface. </a:t>
            </a:r>
          </a:p>
          <a:p>
            <a:pPr>
              <a:defRPr>
                <a:solidFill>
                  <a:srgbClr val="FF0000"/>
                </a:solidFill>
              </a:defRPr>
            </a:pPr>
            <a:r>
              <a:t>Testing composite components should </a:t>
            </a:r>
            <a:r>
              <a:rPr>
                <a:solidFill>
                  <a:srgbClr val="46424D"/>
                </a:solidFill>
              </a:rPr>
              <a:t>therefore</a:t>
            </a:r>
            <a:r>
              <a:t> focus on showing that the component interface </a:t>
            </a:r>
            <a:r>
              <a:rPr>
                <a:solidFill>
                  <a:srgbClr val="46424D"/>
                </a:solidFill>
              </a:rPr>
              <a:t>behaves according to its specification. </a:t>
            </a:r>
          </a:p>
          <a:p>
            <a:pPr marL="742950" lvl="1" indent="-285750">
              <a:spcBef>
                <a:spcPts val="300"/>
              </a:spcBef>
              <a:defRPr sz="2000"/>
            </a:pPr>
            <a:r>
              <a:t>You can assume that unit tests on the individual objects within the component have been completed. </a:t>
            </a:r>
          </a:p>
        </p:txBody>
      </p:sp>
      <p:sp>
        <p:nvSpPr>
          <p:cNvPr id="13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28297" y="572296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2602</Words>
  <Application>Microsoft Macintosh PowerPoint</Application>
  <PresentationFormat>全屏显示(4:3)</PresentationFormat>
  <Paragraphs>221</Paragraphs>
  <Slides>36</Slides>
  <Notes>0</Notes>
  <HiddenSlides>0</HiddenSlides>
  <MMClips>35</MMClips>
  <ScaleCrop>false</ScaleCrop>
  <HeadingPairs>
    <vt:vector size="4" baseType="variant">
      <vt:variant>
        <vt:lpstr>主题</vt:lpstr>
      </vt:variant>
      <vt:variant>
        <vt:i4>1</vt:i4>
      </vt:variant>
      <vt:variant>
        <vt:lpstr>幻灯片标题</vt:lpstr>
      </vt:variant>
      <vt:variant>
        <vt:i4>36</vt:i4>
      </vt:variant>
    </vt:vector>
  </HeadingPairs>
  <TitlesOfParts>
    <vt:vector size="37" baseType="lpstr">
      <vt:lpstr>SE9</vt:lpstr>
      <vt:lpstr>Structural testing</vt:lpstr>
      <vt:lpstr>White-box testing</vt:lpstr>
      <vt:lpstr>Path testing</vt:lpstr>
      <vt:lpstr>Program flow graphs</vt:lpstr>
      <vt:lpstr>Cyclomatic complexity</vt:lpstr>
      <vt:lpstr>Binary search (Java)</vt:lpstr>
      <vt:lpstr>Binary search flow graph</vt:lpstr>
      <vt:lpstr>Independent paths</vt:lpstr>
      <vt:lpstr>Component testing</vt:lpstr>
      <vt:lpstr>Interface testing </vt:lpstr>
      <vt:lpstr>Interface testing</vt:lpstr>
      <vt:lpstr>Interface errors</vt:lpstr>
      <vt:lpstr>Interface testing guidelines</vt:lpstr>
      <vt:lpstr>System testing</vt:lpstr>
      <vt:lpstr>Use-case testing</vt:lpstr>
      <vt:lpstr>Collect weather data sequence chart </vt:lpstr>
      <vt:lpstr>Testing policies</vt:lpstr>
      <vt:lpstr>Test-driven development</vt:lpstr>
      <vt:lpstr>Test-driven development</vt:lpstr>
      <vt:lpstr>TDD process activities</vt:lpstr>
      <vt:lpstr>Benefits of test-driven development</vt:lpstr>
      <vt:lpstr>Regression testing</vt:lpstr>
      <vt:lpstr>Release testing</vt:lpstr>
      <vt:lpstr>Release testing and system testing</vt:lpstr>
      <vt:lpstr>Requirements based testing</vt:lpstr>
      <vt:lpstr>Requirements tests</vt:lpstr>
      <vt:lpstr>Scenario testing</vt:lpstr>
      <vt:lpstr>A usage scenario for the MHC-PMS </vt:lpstr>
      <vt:lpstr>Features tested by scenario</vt:lpstr>
      <vt:lpstr>Performance testing</vt:lpstr>
      <vt:lpstr>User testing</vt:lpstr>
      <vt:lpstr>Types of user testing</vt:lpstr>
      <vt:lpstr>The acceptance testing process </vt:lpstr>
      <vt:lpstr>Agile methods and acceptance testing</vt:lpstr>
      <vt:lpstr>Key points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Structural testing</dc:title>
  <cp:lastModifiedBy>wujhleo wu</cp:lastModifiedBy>
  <cp:revision>1</cp:revision>
  <dcterms:modified xsi:type="dcterms:W3CDTF">2020-04-01T08:06:35Z</dcterms:modified>
</cp:coreProperties>
</file>